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sldIdLst>
    <p:sldId id="266" r:id="rId5"/>
    <p:sldId id="262" r:id="rId6"/>
    <p:sldId id="263" r:id="rId7"/>
    <p:sldId id="264" r:id="rId8"/>
    <p:sldId id="280" r:id="rId9"/>
    <p:sldId id="259" r:id="rId10"/>
    <p:sldId id="260" r:id="rId11"/>
    <p:sldId id="261" r:id="rId12"/>
    <p:sldId id="272" r:id="rId13"/>
    <p:sldId id="279" r:id="rId14"/>
    <p:sldId id="276" r:id="rId15"/>
    <p:sldId id="265" r:id="rId16"/>
    <p:sldId id="273" r:id="rId17"/>
    <p:sldId id="267" r:id="rId18"/>
    <p:sldId id="278" r:id="rId19"/>
    <p:sldId id="274" r:id="rId20"/>
    <p:sldId id="281" r:id="rId21"/>
    <p:sldId id="284" r:id="rId22"/>
    <p:sldId id="292" r:id="rId23"/>
    <p:sldId id="283" r:id="rId24"/>
    <p:sldId id="282"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FFF"/>
    <a:srgbClr val="797979"/>
    <a:srgbClr val="F9B616"/>
    <a:srgbClr val="FA9618"/>
    <a:srgbClr val="FA8010"/>
    <a:srgbClr val="E89724"/>
    <a:srgbClr val="FA6E23"/>
    <a:srgbClr val="E69321"/>
    <a:srgbClr val="E18422"/>
    <a:srgbClr val="F969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69" autoAdjust="0"/>
    <p:restoredTop sz="94629"/>
  </p:normalViewPr>
  <p:slideViewPr>
    <p:cSldViewPr snapToGrid="0" snapToObjects="1">
      <p:cViewPr varScale="1">
        <p:scale>
          <a:sx n="111" d="100"/>
          <a:sy n="111" d="100"/>
        </p:scale>
        <p:origin x="326" y="77"/>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835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224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316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2_Blank">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316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3_Blank">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316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4_Blank">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0481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62" r:id="rId2"/>
    <p:sldLayoutId id="2147493463" r:id="rId3"/>
    <p:sldLayoutId id="2147493464" r:id="rId4"/>
    <p:sldLayoutId id="2147493465" r:id="rId5"/>
    <p:sldLayoutId id="2147493466"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27.jp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13.xml"/><Relationship Id="rId4" Type="http://schemas.openxmlformats.org/officeDocument/2006/relationships/slide" Target="slide9.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组 5"/>
          <p:cNvGrpSpPr/>
          <p:nvPr/>
        </p:nvGrpSpPr>
        <p:grpSpPr>
          <a:xfrm>
            <a:off x="1" y="1642129"/>
            <a:ext cx="9144000" cy="1569727"/>
            <a:chOff x="1" y="2968239"/>
            <a:chExt cx="9144000" cy="1569727"/>
          </a:xfrm>
        </p:grpSpPr>
        <p:sp>
          <p:nvSpPr>
            <p:cNvPr id="3" name="矩形 2"/>
            <p:cNvSpPr/>
            <p:nvPr/>
          </p:nvSpPr>
          <p:spPr>
            <a:xfrm>
              <a:off x="1" y="2968239"/>
              <a:ext cx="9144000" cy="1569727"/>
            </a:xfrm>
            <a:prstGeom prst="rect">
              <a:avLst/>
            </a:prstGeom>
            <a:solidFill>
              <a:srgbClr val="F9B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 name="文本框 3"/>
            <p:cNvSpPr txBox="1"/>
            <p:nvPr/>
          </p:nvSpPr>
          <p:spPr>
            <a:xfrm>
              <a:off x="1019245" y="3399160"/>
              <a:ext cx="7105510" cy="707886"/>
            </a:xfrm>
            <a:prstGeom prst="rect">
              <a:avLst/>
            </a:prstGeom>
            <a:noFill/>
          </p:spPr>
          <p:txBody>
            <a:bodyPr wrap="square" rtlCol="0">
              <a:spAutoFit/>
            </a:bodyPr>
            <a:lstStyle/>
            <a:p>
              <a:pPr algn="ctr"/>
              <a:r>
                <a:rPr kumimoji="1" lang="en-US" altLang="zh-CN" sz="4000" b="1" dirty="0" smtClean="0">
                  <a:solidFill>
                    <a:schemeClr val="tx1">
                      <a:lumMod val="85000"/>
                      <a:lumOff val="15000"/>
                    </a:schemeClr>
                  </a:solidFill>
                  <a:latin typeface="Impact"/>
                  <a:ea typeface="微软雅黑"/>
                  <a:cs typeface="Impact"/>
                </a:rPr>
                <a:t>Ever Hardware Industrial Limited</a:t>
              </a:r>
              <a:endParaRPr kumimoji="1" lang="zh-CN" altLang="en-US" sz="4000" b="1" dirty="0">
                <a:solidFill>
                  <a:schemeClr val="tx1">
                    <a:lumMod val="85000"/>
                    <a:lumOff val="15000"/>
                  </a:schemeClr>
                </a:solidFill>
                <a:latin typeface="Impact"/>
                <a:ea typeface="微软雅黑"/>
                <a:cs typeface="Impact"/>
              </a:endParaRPr>
            </a:p>
          </p:txBody>
        </p:sp>
      </p:grpSp>
      <p:sp>
        <p:nvSpPr>
          <p:cNvPr id="7" name="文本框 6"/>
          <p:cNvSpPr txBox="1"/>
          <p:nvPr/>
        </p:nvSpPr>
        <p:spPr>
          <a:xfrm>
            <a:off x="2945836" y="4309567"/>
            <a:ext cx="2769440" cy="307777"/>
          </a:xfrm>
          <a:prstGeom prst="rect">
            <a:avLst/>
          </a:prstGeom>
          <a:noFill/>
        </p:spPr>
        <p:txBody>
          <a:bodyPr wrap="square" rtlCol="0">
            <a:spAutoFit/>
          </a:bodyPr>
          <a:lstStyle/>
          <a:p>
            <a:pPr algn="ctr"/>
            <a:r>
              <a:rPr kumimoji="1" lang="en-US" altLang="zh-CN" sz="1400" dirty="0" smtClean="0">
                <a:solidFill>
                  <a:srgbClr val="F9B616"/>
                </a:solidFill>
                <a:latin typeface="Arial"/>
                <a:ea typeface="微软雅黑"/>
                <a:cs typeface="Arial"/>
              </a:rPr>
              <a:t>Make The World A Better Place</a:t>
            </a:r>
            <a:endParaRPr kumimoji="1" lang="zh-CN" altLang="en-US" sz="1400" dirty="0">
              <a:solidFill>
                <a:srgbClr val="F9B616"/>
              </a:solidFill>
              <a:latin typeface="Arial"/>
              <a:ea typeface="微软雅黑"/>
              <a:cs typeface="Arial"/>
            </a:endParaRPr>
          </a:p>
        </p:txBody>
      </p:sp>
    </p:spTree>
    <p:extLst>
      <p:ext uri="{BB962C8B-B14F-4D97-AF65-F5344CB8AC3E}">
        <p14:creationId xmlns:p14="http://schemas.microsoft.com/office/powerpoint/2010/main" val="33182684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线连接符 3"/>
          <p:cNvCxnSpPr/>
          <p:nvPr/>
        </p:nvCxnSpPr>
        <p:spPr>
          <a:xfrm flipH="1">
            <a:off x="3808530" y="778090"/>
            <a:ext cx="4929206" cy="0"/>
          </a:xfrm>
          <a:prstGeom prst="line">
            <a:avLst/>
          </a:prstGeom>
          <a:ln w="12700" cmpd="sng">
            <a:gradFill flip="none" rotWithShape="1">
              <a:gsLst>
                <a:gs pos="100000">
                  <a:prstClr val="white">
                    <a:alpha val="0"/>
                  </a:prstClr>
                </a:gs>
                <a:gs pos="0">
                  <a:schemeClr val="bg1">
                    <a:alpha val="65000"/>
                  </a:schemeClr>
                </a:gs>
              </a:gsLst>
              <a:lin ang="0" scaled="1"/>
              <a:tileRect/>
            </a:gradFill>
          </a:ln>
        </p:spPr>
        <p:style>
          <a:lnRef idx="2">
            <a:schemeClr val="accent1"/>
          </a:lnRef>
          <a:fillRef idx="0">
            <a:schemeClr val="accent1"/>
          </a:fillRef>
          <a:effectRef idx="1">
            <a:schemeClr val="accent1"/>
          </a:effectRef>
          <a:fontRef idx="minor">
            <a:schemeClr val="tx1"/>
          </a:fontRef>
        </p:style>
      </p:cxnSp>
      <p:grpSp>
        <p:nvGrpSpPr>
          <p:cNvPr id="2" name="组 1"/>
          <p:cNvGrpSpPr/>
          <p:nvPr/>
        </p:nvGrpSpPr>
        <p:grpSpPr>
          <a:xfrm>
            <a:off x="1" y="79352"/>
            <a:ext cx="9075645" cy="4623197"/>
            <a:chOff x="1" y="225424"/>
            <a:chExt cx="6111807" cy="3073520"/>
          </a:xfrm>
        </p:grpSpPr>
        <p:sp>
          <p:nvSpPr>
            <p:cNvPr id="33" name="矩形 8"/>
            <p:cNvSpPr/>
            <p:nvPr/>
          </p:nvSpPr>
          <p:spPr>
            <a:xfrm>
              <a:off x="3858" y="1838501"/>
              <a:ext cx="6107950" cy="1457159"/>
            </a:xfrm>
            <a:custGeom>
              <a:avLst/>
              <a:gdLst/>
              <a:ahLst/>
              <a:cxnLst/>
              <a:rect l="l" t="t" r="r" b="b"/>
              <a:pathLst>
                <a:path w="3758087" h="896558">
                  <a:moveTo>
                    <a:pt x="680678" y="472"/>
                  </a:moveTo>
                  <a:cubicBezTo>
                    <a:pt x="785010" y="4055"/>
                    <a:pt x="890363" y="28152"/>
                    <a:pt x="991013" y="74859"/>
                  </a:cubicBezTo>
                  <a:cubicBezTo>
                    <a:pt x="1141990" y="144920"/>
                    <a:pt x="1260948" y="255903"/>
                    <a:pt x="1340819" y="388495"/>
                  </a:cubicBezTo>
                  <a:lnTo>
                    <a:pt x="1340897" y="388658"/>
                  </a:lnTo>
                  <a:lnTo>
                    <a:pt x="1361522" y="373333"/>
                  </a:lnTo>
                  <a:cubicBezTo>
                    <a:pt x="1497483" y="291433"/>
                    <a:pt x="1670374" y="276335"/>
                    <a:pt x="1825187" y="348176"/>
                  </a:cubicBezTo>
                  <a:lnTo>
                    <a:pt x="1884436" y="383286"/>
                  </a:lnTo>
                  <a:lnTo>
                    <a:pt x="1941443" y="320279"/>
                  </a:lnTo>
                  <a:cubicBezTo>
                    <a:pt x="2084229" y="190902"/>
                    <a:pt x="2296038" y="151918"/>
                    <a:pt x="2481813" y="238128"/>
                  </a:cubicBezTo>
                  <a:cubicBezTo>
                    <a:pt x="2667588" y="324337"/>
                    <a:pt x="2774567" y="511253"/>
                    <a:pt x="2767953" y="703823"/>
                  </a:cubicBezTo>
                  <a:lnTo>
                    <a:pt x="2764077" y="732687"/>
                  </a:lnTo>
                  <a:lnTo>
                    <a:pt x="2788901" y="726206"/>
                  </a:lnTo>
                  <a:cubicBezTo>
                    <a:pt x="2882924" y="711064"/>
                    <a:pt x="2982319" y="722871"/>
                    <a:pt x="3075207" y="765975"/>
                  </a:cubicBezTo>
                  <a:lnTo>
                    <a:pt x="3122055" y="793736"/>
                  </a:lnTo>
                  <a:lnTo>
                    <a:pt x="3125558" y="791133"/>
                  </a:lnTo>
                  <a:cubicBezTo>
                    <a:pt x="3261518" y="709234"/>
                    <a:pt x="3434409" y="694136"/>
                    <a:pt x="3589222" y="765976"/>
                  </a:cubicBezTo>
                  <a:cubicBezTo>
                    <a:pt x="3651147" y="794712"/>
                    <a:pt x="3704317" y="834639"/>
                    <a:pt x="3747443" y="882234"/>
                  </a:cubicBezTo>
                  <a:lnTo>
                    <a:pt x="3758087" y="896558"/>
                  </a:lnTo>
                  <a:lnTo>
                    <a:pt x="0" y="896558"/>
                  </a:lnTo>
                  <a:lnTo>
                    <a:pt x="0" y="107791"/>
                  </a:lnTo>
                  <a:lnTo>
                    <a:pt x="11496" y="109335"/>
                  </a:lnTo>
                  <a:cubicBezTo>
                    <a:pt x="25965" y="112763"/>
                    <a:pt x="40305" y="117692"/>
                    <a:pt x="54318" y="124194"/>
                  </a:cubicBezTo>
                  <a:cubicBezTo>
                    <a:pt x="82343" y="137200"/>
                    <a:pt x="106407" y="155269"/>
                    <a:pt x="125925" y="176810"/>
                  </a:cubicBezTo>
                  <a:lnTo>
                    <a:pt x="136342" y="190830"/>
                  </a:lnTo>
                  <a:lnTo>
                    <a:pt x="237386" y="115750"/>
                  </a:lnTo>
                  <a:cubicBezTo>
                    <a:pt x="369979" y="35879"/>
                    <a:pt x="524179" y="-4904"/>
                    <a:pt x="680678" y="472"/>
                  </a:cubicBezTo>
                  <a:close/>
                </a:path>
              </a:pathLst>
            </a:custGeom>
            <a:solidFill>
              <a:schemeClr val="accent5">
                <a:lumMod val="20000"/>
                <a:lumOff val="80000"/>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4" name="矩形 8"/>
            <p:cNvSpPr/>
            <p:nvPr/>
          </p:nvSpPr>
          <p:spPr>
            <a:xfrm>
              <a:off x="1" y="2354187"/>
              <a:ext cx="3960122" cy="944757"/>
            </a:xfrm>
            <a:custGeom>
              <a:avLst/>
              <a:gdLst/>
              <a:ahLst/>
              <a:cxnLst/>
              <a:rect l="l" t="t" r="r" b="b"/>
              <a:pathLst>
                <a:path w="3758087" h="896558">
                  <a:moveTo>
                    <a:pt x="680678" y="472"/>
                  </a:moveTo>
                  <a:cubicBezTo>
                    <a:pt x="785010" y="4055"/>
                    <a:pt x="890363" y="28152"/>
                    <a:pt x="991013" y="74859"/>
                  </a:cubicBezTo>
                  <a:cubicBezTo>
                    <a:pt x="1141990" y="144920"/>
                    <a:pt x="1260948" y="255903"/>
                    <a:pt x="1340819" y="388495"/>
                  </a:cubicBezTo>
                  <a:lnTo>
                    <a:pt x="1340897" y="388658"/>
                  </a:lnTo>
                  <a:lnTo>
                    <a:pt x="1361522" y="373333"/>
                  </a:lnTo>
                  <a:cubicBezTo>
                    <a:pt x="1497483" y="291433"/>
                    <a:pt x="1670374" y="276335"/>
                    <a:pt x="1825187" y="348176"/>
                  </a:cubicBezTo>
                  <a:lnTo>
                    <a:pt x="1884436" y="383286"/>
                  </a:lnTo>
                  <a:lnTo>
                    <a:pt x="1941443" y="320279"/>
                  </a:lnTo>
                  <a:cubicBezTo>
                    <a:pt x="2084229" y="190902"/>
                    <a:pt x="2296038" y="151918"/>
                    <a:pt x="2481813" y="238128"/>
                  </a:cubicBezTo>
                  <a:cubicBezTo>
                    <a:pt x="2667588" y="324337"/>
                    <a:pt x="2774567" y="511253"/>
                    <a:pt x="2767953" y="703823"/>
                  </a:cubicBezTo>
                  <a:lnTo>
                    <a:pt x="2764077" y="732687"/>
                  </a:lnTo>
                  <a:lnTo>
                    <a:pt x="2788901" y="726206"/>
                  </a:lnTo>
                  <a:cubicBezTo>
                    <a:pt x="2882924" y="711064"/>
                    <a:pt x="2982319" y="722871"/>
                    <a:pt x="3075207" y="765975"/>
                  </a:cubicBezTo>
                  <a:lnTo>
                    <a:pt x="3122055" y="793736"/>
                  </a:lnTo>
                  <a:lnTo>
                    <a:pt x="3125558" y="791133"/>
                  </a:lnTo>
                  <a:cubicBezTo>
                    <a:pt x="3261518" y="709234"/>
                    <a:pt x="3434409" y="694136"/>
                    <a:pt x="3589222" y="765976"/>
                  </a:cubicBezTo>
                  <a:cubicBezTo>
                    <a:pt x="3651147" y="794712"/>
                    <a:pt x="3704317" y="834639"/>
                    <a:pt x="3747443" y="882234"/>
                  </a:cubicBezTo>
                  <a:lnTo>
                    <a:pt x="3758087" y="896558"/>
                  </a:lnTo>
                  <a:lnTo>
                    <a:pt x="0" y="896558"/>
                  </a:lnTo>
                  <a:lnTo>
                    <a:pt x="0" y="107791"/>
                  </a:lnTo>
                  <a:lnTo>
                    <a:pt x="11496" y="109335"/>
                  </a:lnTo>
                  <a:cubicBezTo>
                    <a:pt x="25965" y="112763"/>
                    <a:pt x="40305" y="117692"/>
                    <a:pt x="54318" y="124194"/>
                  </a:cubicBezTo>
                  <a:cubicBezTo>
                    <a:pt x="82343" y="137200"/>
                    <a:pt x="106407" y="155269"/>
                    <a:pt x="125925" y="176810"/>
                  </a:cubicBezTo>
                  <a:lnTo>
                    <a:pt x="136342" y="190830"/>
                  </a:lnTo>
                  <a:lnTo>
                    <a:pt x="237386" y="115750"/>
                  </a:lnTo>
                  <a:cubicBezTo>
                    <a:pt x="369979" y="35879"/>
                    <a:pt x="524179" y="-4904"/>
                    <a:pt x="680678" y="472"/>
                  </a:cubicBezTo>
                  <a:close/>
                </a:path>
              </a:pathLst>
            </a:custGeom>
            <a:solidFill>
              <a:schemeClr val="accent5">
                <a:alpha val="6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5" name="椭圆 34"/>
            <p:cNvSpPr/>
            <p:nvPr/>
          </p:nvSpPr>
          <p:spPr>
            <a:xfrm>
              <a:off x="158758" y="661402"/>
              <a:ext cx="857845" cy="857845"/>
            </a:xfrm>
            <a:prstGeom prst="ellipse">
              <a:avLst/>
            </a:prstGeom>
            <a:solidFill>
              <a:srgbClr val="4BACC6">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6" name="椭圆 35"/>
            <p:cNvSpPr/>
            <p:nvPr/>
          </p:nvSpPr>
          <p:spPr>
            <a:xfrm>
              <a:off x="2398442" y="807826"/>
              <a:ext cx="1085406" cy="1085406"/>
            </a:xfrm>
            <a:prstGeom prst="ellipse">
              <a:avLst/>
            </a:prstGeom>
            <a:solidFill>
              <a:schemeClr val="accent5">
                <a:lumMod val="40000"/>
                <a:lumOff val="6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7" name="椭圆 36"/>
            <p:cNvSpPr/>
            <p:nvPr/>
          </p:nvSpPr>
          <p:spPr>
            <a:xfrm>
              <a:off x="803529" y="647554"/>
              <a:ext cx="542703" cy="542703"/>
            </a:xfrm>
            <a:prstGeom prst="ellipse">
              <a:avLst/>
            </a:prstGeom>
            <a:solidFill>
              <a:schemeClr val="accent5">
                <a:lumMod val="40000"/>
                <a:lumOff val="6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8" name="椭圆 37"/>
            <p:cNvSpPr/>
            <p:nvPr/>
          </p:nvSpPr>
          <p:spPr>
            <a:xfrm>
              <a:off x="663977" y="225424"/>
              <a:ext cx="347268" cy="347268"/>
            </a:xfrm>
            <a:prstGeom prst="ellipse">
              <a:avLst/>
            </a:prstGeom>
            <a:solidFill>
              <a:schemeClr val="accent5">
                <a:lumMod val="40000"/>
                <a:lumOff val="6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9" name="椭圆 38"/>
            <p:cNvSpPr/>
            <p:nvPr/>
          </p:nvSpPr>
          <p:spPr>
            <a:xfrm>
              <a:off x="3588713" y="1664867"/>
              <a:ext cx="347268" cy="347268"/>
            </a:xfrm>
            <a:prstGeom prst="ellipse">
              <a:avLst/>
            </a:prstGeom>
            <a:solidFill>
              <a:schemeClr val="accent5">
                <a:lumMod val="40000"/>
                <a:lumOff val="60000"/>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0" name="椭圆 39"/>
            <p:cNvSpPr/>
            <p:nvPr/>
          </p:nvSpPr>
          <p:spPr>
            <a:xfrm>
              <a:off x="2315845" y="563479"/>
              <a:ext cx="551171" cy="551171"/>
            </a:xfrm>
            <a:prstGeom prst="ellipse">
              <a:avLst/>
            </a:prstGeom>
            <a:solidFill>
              <a:srgbClr val="4BACC6">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sp>
        <p:nvSpPr>
          <p:cNvPr id="6" name="文本框 5"/>
          <p:cNvSpPr txBox="1"/>
          <p:nvPr/>
        </p:nvSpPr>
        <p:spPr>
          <a:xfrm>
            <a:off x="4367413" y="1470973"/>
            <a:ext cx="4461278" cy="2012859"/>
          </a:xfrm>
          <a:prstGeom prst="rect">
            <a:avLst/>
          </a:prstGeom>
          <a:noFill/>
        </p:spPr>
        <p:txBody>
          <a:bodyPr wrap="square" rtlCol="0">
            <a:spAutoFit/>
          </a:bodyPr>
          <a:lstStyle/>
          <a:p>
            <a:pPr lvl="0" algn="r">
              <a:lnSpc>
                <a:spcPct val="130000"/>
              </a:lnSpc>
            </a:pPr>
            <a:r>
              <a:rPr lang="en-US" altLang="zh-CN" sz="1600" dirty="0">
                <a:solidFill>
                  <a:schemeClr val="tx2">
                    <a:lumMod val="40000"/>
                    <a:lumOff val="60000"/>
                  </a:schemeClr>
                </a:solidFill>
                <a:latin typeface="Arial" panose="020B0604020202020204" pitchFamily="34" charset="0"/>
                <a:cs typeface="Arial" panose="020B0604020202020204" pitchFamily="34" charset="0"/>
              </a:rPr>
              <a:t>Ever Hardware provides various hardware widely used on sports equipment, electronics, household appliances, motor vehicles etc.</a:t>
            </a:r>
          </a:p>
          <a:p>
            <a:pPr lvl="0" algn="r">
              <a:lnSpc>
                <a:spcPct val="130000"/>
              </a:lnSpc>
            </a:pPr>
            <a:r>
              <a:rPr lang="en-US" altLang="zh-CN" sz="1600" dirty="0">
                <a:solidFill>
                  <a:schemeClr val="tx2">
                    <a:lumMod val="40000"/>
                    <a:lumOff val="60000"/>
                  </a:schemeClr>
                </a:solidFill>
                <a:latin typeface="Arial" panose="020B0604020202020204" pitchFamily="34" charset="0"/>
                <a:cs typeface="Arial" panose="020B0604020202020204" pitchFamily="34" charset="0"/>
              </a:rPr>
              <a:t>We do have a lot of machines, from </a:t>
            </a:r>
            <a:r>
              <a:rPr lang="en-US" altLang="zh-CN" sz="1600" dirty="0" smtClean="0">
                <a:solidFill>
                  <a:schemeClr val="tx2">
                    <a:lumMod val="40000"/>
                    <a:lumOff val="60000"/>
                  </a:schemeClr>
                </a:solidFill>
                <a:latin typeface="Arial" panose="020B0604020202020204" pitchFamily="34" charset="0"/>
                <a:cs typeface="Arial" panose="020B0604020202020204" pitchFamily="34" charset="0"/>
              </a:rPr>
              <a:t>cold </a:t>
            </a:r>
            <a:r>
              <a:rPr lang="en-US" altLang="zh-CN" sz="1600" dirty="0">
                <a:solidFill>
                  <a:schemeClr val="tx2">
                    <a:lumMod val="40000"/>
                    <a:lumOff val="60000"/>
                  </a:schemeClr>
                </a:solidFill>
                <a:latin typeface="Arial" panose="020B0604020202020204" pitchFamily="34" charset="0"/>
                <a:cs typeface="Arial" panose="020B0604020202020204" pitchFamily="34" charset="0"/>
              </a:rPr>
              <a:t>forming to die casting, from CNC machining to stamping.</a:t>
            </a:r>
            <a:endParaRPr lang="en-US" altLang="zh-CN" sz="1600" dirty="0">
              <a:solidFill>
                <a:schemeClr val="tx2">
                  <a:lumMod val="40000"/>
                  <a:lumOff val="60000"/>
                </a:schemeClr>
              </a:solidFill>
              <a:latin typeface="Arial" panose="020B0604020202020204" pitchFamily="34" charset="0"/>
              <a:ea typeface="微软雅黑" pitchFamily="34" charset="-122"/>
              <a:cs typeface="Arial" panose="020B0604020202020204" pitchFamily="34" charset="0"/>
            </a:endParaRPr>
          </a:p>
        </p:txBody>
      </p:sp>
      <p:sp>
        <p:nvSpPr>
          <p:cNvPr id="3" name="文本框 2"/>
          <p:cNvSpPr txBox="1"/>
          <p:nvPr/>
        </p:nvSpPr>
        <p:spPr>
          <a:xfrm>
            <a:off x="5329010" y="8649"/>
            <a:ext cx="3499680" cy="769441"/>
          </a:xfrm>
          <a:prstGeom prst="rect">
            <a:avLst/>
          </a:prstGeom>
          <a:noFill/>
        </p:spPr>
        <p:txBody>
          <a:bodyPr wrap="square" rtlCol="0">
            <a:spAutoFit/>
          </a:bodyPr>
          <a:lstStyle/>
          <a:p>
            <a:pPr algn="r"/>
            <a:r>
              <a:rPr kumimoji="1" lang="en-US" altLang="zh-CN" sz="4400" dirty="0" smtClean="0">
                <a:solidFill>
                  <a:srgbClr val="F9B616"/>
                </a:solidFill>
                <a:latin typeface="Impact"/>
                <a:ea typeface="微软雅黑"/>
                <a:cs typeface="Impact"/>
              </a:rPr>
              <a:t>WHAT WE DO</a:t>
            </a:r>
            <a:endParaRPr kumimoji="1" lang="zh-CN" altLang="en-US" sz="4400" dirty="0">
              <a:solidFill>
                <a:srgbClr val="F9B616"/>
              </a:solidFill>
              <a:latin typeface="Impact"/>
              <a:ea typeface="微软雅黑"/>
              <a:cs typeface="Impact"/>
            </a:endParaRPr>
          </a:p>
        </p:txBody>
      </p:sp>
      <p:grpSp>
        <p:nvGrpSpPr>
          <p:cNvPr id="8" name="组 7"/>
          <p:cNvGrpSpPr/>
          <p:nvPr/>
        </p:nvGrpSpPr>
        <p:grpSpPr>
          <a:xfrm rot="1493621">
            <a:off x="1614142" y="317488"/>
            <a:ext cx="1771261" cy="3728928"/>
            <a:chOff x="4496968" y="694428"/>
            <a:chExt cx="1771261" cy="3728928"/>
          </a:xfrm>
        </p:grpSpPr>
        <p:grpSp>
          <p:nvGrpSpPr>
            <p:cNvPr id="9" name="组 8"/>
            <p:cNvGrpSpPr/>
            <p:nvPr/>
          </p:nvGrpSpPr>
          <p:grpSpPr>
            <a:xfrm>
              <a:off x="5019753" y="2917110"/>
              <a:ext cx="725691" cy="1506246"/>
              <a:chOff x="723595" y="814136"/>
              <a:chExt cx="725691" cy="1506246"/>
            </a:xfrm>
          </p:grpSpPr>
          <p:sp>
            <p:nvSpPr>
              <p:cNvPr id="29" name="椭圆 23"/>
              <p:cNvSpPr/>
              <p:nvPr/>
            </p:nvSpPr>
            <p:spPr>
              <a:xfrm>
                <a:off x="723595" y="814136"/>
                <a:ext cx="725691" cy="1506246"/>
              </a:xfrm>
              <a:custGeom>
                <a:avLst/>
                <a:gdLst/>
                <a:ahLst/>
                <a:cxnLst/>
                <a:rect l="l" t="t" r="r" b="b"/>
                <a:pathLst>
                  <a:path w="725691" h="1506246">
                    <a:moveTo>
                      <a:pt x="362846" y="0"/>
                    </a:moveTo>
                    <a:lnTo>
                      <a:pt x="461266" y="73052"/>
                    </a:lnTo>
                    <a:cubicBezTo>
                      <a:pt x="620801" y="220436"/>
                      <a:pt x="725691" y="470029"/>
                      <a:pt x="725691" y="753123"/>
                    </a:cubicBezTo>
                    <a:cubicBezTo>
                      <a:pt x="725691" y="1036217"/>
                      <a:pt x="620801" y="1285810"/>
                      <a:pt x="461266" y="1433194"/>
                    </a:cubicBezTo>
                    <a:lnTo>
                      <a:pt x="362846" y="1506246"/>
                    </a:lnTo>
                    <a:lnTo>
                      <a:pt x="264425" y="1433194"/>
                    </a:lnTo>
                    <a:cubicBezTo>
                      <a:pt x="104890" y="1285810"/>
                      <a:pt x="0" y="1036217"/>
                      <a:pt x="0" y="753123"/>
                    </a:cubicBezTo>
                    <a:cubicBezTo>
                      <a:pt x="0" y="470029"/>
                      <a:pt x="104890" y="220436"/>
                      <a:pt x="264425" y="73052"/>
                    </a:cubicBezTo>
                    <a:close/>
                  </a:path>
                </a:pathLst>
              </a:cu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0" name="椭圆 23"/>
              <p:cNvSpPr/>
              <p:nvPr/>
            </p:nvSpPr>
            <p:spPr>
              <a:xfrm>
                <a:off x="825086" y="927226"/>
                <a:ext cx="522710" cy="1084936"/>
              </a:xfrm>
              <a:custGeom>
                <a:avLst/>
                <a:gdLst/>
                <a:ahLst/>
                <a:cxnLst/>
                <a:rect l="l" t="t" r="r" b="b"/>
                <a:pathLst>
                  <a:path w="725691" h="1506246">
                    <a:moveTo>
                      <a:pt x="362846" y="0"/>
                    </a:moveTo>
                    <a:lnTo>
                      <a:pt x="461266" y="73052"/>
                    </a:lnTo>
                    <a:cubicBezTo>
                      <a:pt x="620801" y="220436"/>
                      <a:pt x="725691" y="470029"/>
                      <a:pt x="725691" y="753123"/>
                    </a:cubicBezTo>
                    <a:cubicBezTo>
                      <a:pt x="725691" y="1036217"/>
                      <a:pt x="620801" y="1285810"/>
                      <a:pt x="461266" y="1433194"/>
                    </a:cubicBezTo>
                    <a:lnTo>
                      <a:pt x="362846" y="1506246"/>
                    </a:lnTo>
                    <a:lnTo>
                      <a:pt x="264425" y="1433194"/>
                    </a:lnTo>
                    <a:cubicBezTo>
                      <a:pt x="104890" y="1285810"/>
                      <a:pt x="0" y="1036217"/>
                      <a:pt x="0" y="753123"/>
                    </a:cubicBezTo>
                    <a:cubicBezTo>
                      <a:pt x="0" y="470029"/>
                      <a:pt x="104890" y="220436"/>
                      <a:pt x="264425" y="73052"/>
                    </a:cubicBezTo>
                    <a:close/>
                  </a:path>
                </a:pathLst>
              </a:cu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1" name="椭圆 23"/>
              <p:cNvSpPr/>
              <p:nvPr/>
            </p:nvSpPr>
            <p:spPr>
              <a:xfrm>
                <a:off x="884079" y="998031"/>
                <a:ext cx="404724" cy="840046"/>
              </a:xfrm>
              <a:custGeom>
                <a:avLst/>
                <a:gdLst/>
                <a:ahLst/>
                <a:cxnLst/>
                <a:rect l="l" t="t" r="r" b="b"/>
                <a:pathLst>
                  <a:path w="725691" h="1506246">
                    <a:moveTo>
                      <a:pt x="362846" y="0"/>
                    </a:moveTo>
                    <a:lnTo>
                      <a:pt x="461266" y="73052"/>
                    </a:lnTo>
                    <a:cubicBezTo>
                      <a:pt x="620801" y="220436"/>
                      <a:pt x="725691" y="470029"/>
                      <a:pt x="725691" y="753123"/>
                    </a:cubicBezTo>
                    <a:cubicBezTo>
                      <a:pt x="725691" y="1036217"/>
                      <a:pt x="620801" y="1285810"/>
                      <a:pt x="461266" y="1433194"/>
                    </a:cubicBezTo>
                    <a:lnTo>
                      <a:pt x="362846" y="1506246"/>
                    </a:lnTo>
                    <a:lnTo>
                      <a:pt x="264425" y="1433194"/>
                    </a:lnTo>
                    <a:cubicBezTo>
                      <a:pt x="104890" y="1285810"/>
                      <a:pt x="0" y="1036217"/>
                      <a:pt x="0" y="753123"/>
                    </a:cubicBezTo>
                    <a:cubicBezTo>
                      <a:pt x="0" y="470029"/>
                      <a:pt x="104890" y="220436"/>
                      <a:pt x="264425" y="73052"/>
                    </a:cubicBezTo>
                    <a:close/>
                  </a:path>
                </a:pathLst>
              </a:cu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2" name="椭圆 23"/>
              <p:cNvSpPr/>
              <p:nvPr/>
            </p:nvSpPr>
            <p:spPr>
              <a:xfrm>
                <a:off x="971652" y="1040140"/>
                <a:ext cx="236004" cy="489852"/>
              </a:xfrm>
              <a:custGeom>
                <a:avLst/>
                <a:gdLst/>
                <a:ahLst/>
                <a:cxnLst/>
                <a:rect l="l" t="t" r="r" b="b"/>
                <a:pathLst>
                  <a:path w="725691" h="1506246">
                    <a:moveTo>
                      <a:pt x="362846" y="0"/>
                    </a:moveTo>
                    <a:lnTo>
                      <a:pt x="461266" y="73052"/>
                    </a:lnTo>
                    <a:cubicBezTo>
                      <a:pt x="620801" y="220436"/>
                      <a:pt x="725691" y="470029"/>
                      <a:pt x="725691" y="753123"/>
                    </a:cubicBezTo>
                    <a:cubicBezTo>
                      <a:pt x="725691" y="1036217"/>
                      <a:pt x="620801" y="1285810"/>
                      <a:pt x="461266" y="1433194"/>
                    </a:cubicBezTo>
                    <a:lnTo>
                      <a:pt x="362846" y="1506246"/>
                    </a:lnTo>
                    <a:lnTo>
                      <a:pt x="264425" y="1433194"/>
                    </a:lnTo>
                    <a:cubicBezTo>
                      <a:pt x="104890" y="1285810"/>
                      <a:pt x="0" y="1036217"/>
                      <a:pt x="0" y="753123"/>
                    </a:cubicBezTo>
                    <a:cubicBezTo>
                      <a:pt x="0" y="470029"/>
                      <a:pt x="104890" y="220436"/>
                      <a:pt x="264425" y="73052"/>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sp>
          <p:nvSpPr>
            <p:cNvPr id="10" name="矩形 7"/>
            <p:cNvSpPr/>
            <p:nvPr/>
          </p:nvSpPr>
          <p:spPr>
            <a:xfrm>
              <a:off x="4820169" y="694428"/>
              <a:ext cx="1124859" cy="2172144"/>
            </a:xfrm>
            <a:custGeom>
              <a:avLst/>
              <a:gdLst/>
              <a:ahLst/>
              <a:cxnLst/>
              <a:rect l="l" t="t" r="r" b="b"/>
              <a:pathLst>
                <a:path w="1124859" h="2172144">
                  <a:moveTo>
                    <a:pt x="562430" y="0"/>
                  </a:moveTo>
                  <a:lnTo>
                    <a:pt x="568226" y="4750"/>
                  </a:lnTo>
                  <a:cubicBezTo>
                    <a:pt x="912142" y="314826"/>
                    <a:pt x="1124859" y="743192"/>
                    <a:pt x="1124859" y="1216352"/>
                  </a:cubicBezTo>
                  <a:cubicBezTo>
                    <a:pt x="1124859" y="1512077"/>
                    <a:pt x="1041767" y="1790304"/>
                    <a:pt x="895483" y="2033091"/>
                  </a:cubicBezTo>
                  <a:lnTo>
                    <a:pt x="850105" y="2100436"/>
                  </a:lnTo>
                  <a:lnTo>
                    <a:pt x="849155" y="2100436"/>
                  </a:lnTo>
                  <a:lnTo>
                    <a:pt x="848076" y="2103447"/>
                  </a:lnTo>
                  <a:lnTo>
                    <a:pt x="843761" y="2109851"/>
                  </a:lnTo>
                  <a:lnTo>
                    <a:pt x="832582" y="2120438"/>
                  </a:lnTo>
                  <a:cubicBezTo>
                    <a:pt x="790128" y="2150717"/>
                    <a:pt x="685176" y="2172144"/>
                    <a:pt x="562430" y="2172144"/>
                  </a:cubicBezTo>
                  <a:cubicBezTo>
                    <a:pt x="439684" y="2172144"/>
                    <a:pt x="334733" y="2150717"/>
                    <a:pt x="292280" y="2120438"/>
                  </a:cubicBezTo>
                  <a:lnTo>
                    <a:pt x="281095" y="2109846"/>
                  </a:lnTo>
                  <a:lnTo>
                    <a:pt x="276786" y="2103451"/>
                  </a:lnTo>
                  <a:lnTo>
                    <a:pt x="275705" y="2100436"/>
                  </a:lnTo>
                  <a:lnTo>
                    <a:pt x="274755" y="2100436"/>
                  </a:lnTo>
                  <a:lnTo>
                    <a:pt x="229376" y="2033091"/>
                  </a:lnTo>
                  <a:cubicBezTo>
                    <a:pt x="83093" y="1790304"/>
                    <a:pt x="0" y="1512077"/>
                    <a:pt x="0" y="1216352"/>
                  </a:cubicBezTo>
                  <a:cubicBezTo>
                    <a:pt x="0" y="743192"/>
                    <a:pt x="212717" y="314826"/>
                    <a:pt x="556633" y="4750"/>
                  </a:cubicBezTo>
                  <a:close/>
                </a:path>
              </a:pathLst>
            </a:custGeom>
            <a:solidFill>
              <a:srgbClr val="FA80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1" name="椭圆 10"/>
            <p:cNvSpPr/>
            <p:nvPr/>
          </p:nvSpPr>
          <p:spPr>
            <a:xfrm>
              <a:off x="5092313" y="2703287"/>
              <a:ext cx="580571" cy="163285"/>
            </a:xfrm>
            <a:prstGeom prst="ellipse">
              <a:avLst/>
            </a:prstGeom>
            <a:solidFill>
              <a:srgbClr val="797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2" name="同心圆 8"/>
            <p:cNvSpPr/>
            <p:nvPr/>
          </p:nvSpPr>
          <p:spPr>
            <a:xfrm>
              <a:off x="4823008" y="1884909"/>
              <a:ext cx="1119180" cy="435473"/>
            </a:xfrm>
            <a:custGeom>
              <a:avLst/>
              <a:gdLst/>
              <a:ahLst/>
              <a:cxnLst/>
              <a:rect l="l" t="t" r="r" b="b"/>
              <a:pathLst>
                <a:path w="1119180" h="435473">
                  <a:moveTo>
                    <a:pt x="559590" y="0"/>
                  </a:moveTo>
                  <a:cubicBezTo>
                    <a:pt x="702498" y="0"/>
                    <a:pt x="838641" y="18607"/>
                    <a:pt x="962470" y="52257"/>
                  </a:cubicBezTo>
                  <a:lnTo>
                    <a:pt x="1119180" y="106904"/>
                  </a:lnTo>
                  <a:lnTo>
                    <a:pt x="1118163" y="135913"/>
                  </a:lnTo>
                  <a:cubicBezTo>
                    <a:pt x="1115605" y="172296"/>
                    <a:pt x="1111788" y="208372"/>
                    <a:pt x="1106750" y="244104"/>
                  </a:cubicBezTo>
                  <a:lnTo>
                    <a:pt x="1066139" y="435473"/>
                  </a:lnTo>
                  <a:lnTo>
                    <a:pt x="1056365" y="429866"/>
                  </a:lnTo>
                  <a:cubicBezTo>
                    <a:pt x="929229" y="369699"/>
                    <a:pt x="753593" y="332484"/>
                    <a:pt x="559590" y="332484"/>
                  </a:cubicBezTo>
                  <a:cubicBezTo>
                    <a:pt x="365588" y="332484"/>
                    <a:pt x="189951" y="369699"/>
                    <a:pt x="62816" y="429866"/>
                  </a:cubicBezTo>
                  <a:lnTo>
                    <a:pt x="53041" y="435473"/>
                  </a:lnTo>
                  <a:lnTo>
                    <a:pt x="12429" y="244104"/>
                  </a:lnTo>
                  <a:cubicBezTo>
                    <a:pt x="7391" y="208372"/>
                    <a:pt x="3574" y="172296"/>
                    <a:pt x="1016" y="135913"/>
                  </a:cubicBezTo>
                  <a:lnTo>
                    <a:pt x="0" y="106904"/>
                  </a:lnTo>
                  <a:lnTo>
                    <a:pt x="156710" y="52257"/>
                  </a:lnTo>
                  <a:cubicBezTo>
                    <a:pt x="280539" y="18607"/>
                    <a:pt x="416682" y="0"/>
                    <a:pt x="559590" y="0"/>
                  </a:cubicBezTo>
                  <a:close/>
                </a:path>
              </a:pathLst>
            </a:custGeom>
            <a:solidFill>
              <a:srgbClr val="F9B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13" name="同心圆 8"/>
            <p:cNvSpPr/>
            <p:nvPr/>
          </p:nvSpPr>
          <p:spPr>
            <a:xfrm>
              <a:off x="5189131" y="694428"/>
              <a:ext cx="386934" cy="204814"/>
            </a:xfrm>
            <a:custGeom>
              <a:avLst/>
              <a:gdLst/>
              <a:ahLst/>
              <a:cxnLst/>
              <a:rect l="l" t="t" r="r" b="b"/>
              <a:pathLst>
                <a:path w="386934" h="204814">
                  <a:moveTo>
                    <a:pt x="193467" y="0"/>
                  </a:moveTo>
                  <a:lnTo>
                    <a:pt x="199263" y="4750"/>
                  </a:lnTo>
                  <a:cubicBezTo>
                    <a:pt x="242253" y="43510"/>
                    <a:pt x="283192" y="84117"/>
                    <a:pt x="321922" y="126430"/>
                  </a:cubicBezTo>
                  <a:lnTo>
                    <a:pt x="386934" y="204814"/>
                  </a:lnTo>
                  <a:lnTo>
                    <a:pt x="335054" y="197192"/>
                  </a:lnTo>
                  <a:cubicBezTo>
                    <a:pt x="289320" y="192763"/>
                    <a:pt x="241967" y="190437"/>
                    <a:pt x="193466" y="190437"/>
                  </a:cubicBezTo>
                  <a:cubicBezTo>
                    <a:pt x="144966" y="190437"/>
                    <a:pt x="97613" y="192763"/>
                    <a:pt x="51879" y="197192"/>
                  </a:cubicBezTo>
                  <a:lnTo>
                    <a:pt x="0" y="204813"/>
                  </a:lnTo>
                  <a:lnTo>
                    <a:pt x="65011" y="126430"/>
                  </a:lnTo>
                  <a:cubicBezTo>
                    <a:pt x="103741" y="84117"/>
                    <a:pt x="144681" y="43510"/>
                    <a:pt x="187670" y="4750"/>
                  </a:cubicBezTo>
                  <a:close/>
                </a:path>
              </a:pathLst>
            </a:custGeom>
            <a:solidFill>
              <a:srgbClr val="F9B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grpSp>
          <p:nvGrpSpPr>
            <p:cNvPr id="14" name="组 13"/>
            <p:cNvGrpSpPr/>
            <p:nvPr/>
          </p:nvGrpSpPr>
          <p:grpSpPr>
            <a:xfrm>
              <a:off x="5067613" y="1132494"/>
              <a:ext cx="629970" cy="629970"/>
              <a:chOff x="3000083" y="1884909"/>
              <a:chExt cx="629970" cy="629970"/>
            </a:xfrm>
          </p:grpSpPr>
          <p:sp>
            <p:nvSpPr>
              <p:cNvPr id="26" name="椭圆 25"/>
              <p:cNvSpPr/>
              <p:nvPr/>
            </p:nvSpPr>
            <p:spPr>
              <a:xfrm>
                <a:off x="3000083" y="1884909"/>
                <a:ext cx="629970" cy="62997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7" name="椭圆 26"/>
              <p:cNvSpPr/>
              <p:nvPr/>
            </p:nvSpPr>
            <p:spPr>
              <a:xfrm>
                <a:off x="3032947" y="1917773"/>
                <a:ext cx="564242" cy="564242"/>
              </a:xfrm>
              <a:prstGeom prst="ellipse">
                <a:avLst/>
              </a:prstGeom>
              <a:solidFill>
                <a:srgbClr val="F9B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8" name="椭圆 27"/>
              <p:cNvSpPr/>
              <p:nvPr/>
            </p:nvSpPr>
            <p:spPr>
              <a:xfrm>
                <a:off x="3091298" y="1976124"/>
                <a:ext cx="447540" cy="44754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sp>
          <p:nvSpPr>
            <p:cNvPr id="15" name="梯形 17"/>
            <p:cNvSpPr/>
            <p:nvPr/>
          </p:nvSpPr>
          <p:spPr>
            <a:xfrm>
              <a:off x="5164542" y="2759192"/>
              <a:ext cx="436112" cy="349711"/>
            </a:xfrm>
            <a:custGeom>
              <a:avLst/>
              <a:gdLst/>
              <a:ahLst/>
              <a:cxnLst/>
              <a:rect l="l" t="t" r="r" b="b"/>
              <a:pathLst>
                <a:path w="436112" h="349711">
                  <a:moveTo>
                    <a:pt x="218057" y="0"/>
                  </a:moveTo>
                  <a:cubicBezTo>
                    <a:pt x="298529" y="0"/>
                    <a:pt x="363764" y="21296"/>
                    <a:pt x="363764" y="47566"/>
                  </a:cubicBezTo>
                  <a:lnTo>
                    <a:pt x="363628" y="47787"/>
                  </a:lnTo>
                  <a:lnTo>
                    <a:pt x="363807" y="47787"/>
                  </a:lnTo>
                  <a:lnTo>
                    <a:pt x="436112" y="349711"/>
                  </a:lnTo>
                  <a:lnTo>
                    <a:pt x="0" y="349711"/>
                  </a:lnTo>
                  <a:lnTo>
                    <a:pt x="72305" y="47787"/>
                  </a:lnTo>
                  <a:lnTo>
                    <a:pt x="72487" y="47787"/>
                  </a:lnTo>
                  <a:lnTo>
                    <a:pt x="72350" y="47566"/>
                  </a:lnTo>
                  <a:cubicBezTo>
                    <a:pt x="72350" y="21296"/>
                    <a:pt x="137585" y="0"/>
                    <a:pt x="218057" y="0"/>
                  </a:cubicBezTo>
                  <a:close/>
                </a:path>
              </a:pathLst>
            </a:custGeom>
            <a:solidFill>
              <a:srgbClr val="FA801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16" name="矩形 15"/>
            <p:cNvSpPr/>
            <p:nvPr/>
          </p:nvSpPr>
          <p:spPr>
            <a:xfrm>
              <a:off x="5137920" y="3083792"/>
              <a:ext cx="489356" cy="88322"/>
            </a:xfrm>
            <a:prstGeom prst="rect">
              <a:avLst/>
            </a:prstGeom>
            <a:solidFill>
              <a:srgbClr val="F9B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5344498" y="1990019"/>
              <a:ext cx="76200" cy="1519819"/>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5344498" y="2628193"/>
              <a:ext cx="76200" cy="881645"/>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19" name="组 18"/>
            <p:cNvGrpSpPr/>
            <p:nvPr/>
          </p:nvGrpSpPr>
          <p:grpSpPr>
            <a:xfrm>
              <a:off x="4496968" y="1927185"/>
              <a:ext cx="1771261" cy="1618152"/>
              <a:chOff x="4496968" y="1927185"/>
              <a:chExt cx="1771261" cy="1618152"/>
            </a:xfrm>
          </p:grpSpPr>
          <p:grpSp>
            <p:nvGrpSpPr>
              <p:cNvPr id="20" name="组 19"/>
              <p:cNvGrpSpPr/>
              <p:nvPr/>
            </p:nvGrpSpPr>
            <p:grpSpPr>
              <a:xfrm>
                <a:off x="4496968" y="1927185"/>
                <a:ext cx="468111" cy="1618152"/>
                <a:chOff x="4496968" y="1909547"/>
                <a:chExt cx="468111" cy="1618152"/>
              </a:xfrm>
            </p:grpSpPr>
            <p:sp>
              <p:nvSpPr>
                <p:cNvPr id="24" name="矩形 32"/>
                <p:cNvSpPr/>
                <p:nvPr/>
              </p:nvSpPr>
              <p:spPr>
                <a:xfrm>
                  <a:off x="4496968" y="1909547"/>
                  <a:ext cx="468111" cy="1618152"/>
                </a:xfrm>
                <a:custGeom>
                  <a:avLst/>
                  <a:gdLst/>
                  <a:ahLst/>
                  <a:cxnLst/>
                  <a:rect l="l" t="t" r="r" b="b"/>
                  <a:pathLst>
                    <a:path w="468111" h="1618152">
                      <a:moveTo>
                        <a:pt x="325720" y="0"/>
                      </a:moveTo>
                      <a:lnTo>
                        <a:pt x="333327" y="144851"/>
                      </a:lnTo>
                      <a:cubicBezTo>
                        <a:pt x="350460" y="307151"/>
                        <a:pt x="392705" y="462850"/>
                        <a:pt x="456517" y="608754"/>
                      </a:cubicBezTo>
                      <a:lnTo>
                        <a:pt x="468111" y="631151"/>
                      </a:lnTo>
                      <a:lnTo>
                        <a:pt x="459812" y="642937"/>
                      </a:lnTo>
                      <a:cubicBezTo>
                        <a:pt x="322675" y="857903"/>
                        <a:pt x="235264" y="1183225"/>
                        <a:pt x="235264" y="1547325"/>
                      </a:cubicBezTo>
                      <a:lnTo>
                        <a:pt x="239023" y="1618152"/>
                      </a:lnTo>
                      <a:lnTo>
                        <a:pt x="67308" y="1618152"/>
                      </a:lnTo>
                      <a:lnTo>
                        <a:pt x="79877" y="1506476"/>
                      </a:lnTo>
                      <a:cubicBezTo>
                        <a:pt x="90848" y="1383994"/>
                        <a:pt x="96610" y="1257177"/>
                        <a:pt x="96610" y="1127286"/>
                      </a:cubicBezTo>
                      <a:cubicBezTo>
                        <a:pt x="96610" y="867504"/>
                        <a:pt x="73564" y="620018"/>
                        <a:pt x="31887" y="394918"/>
                      </a:cubicBezTo>
                      <a:lnTo>
                        <a:pt x="0" y="243703"/>
                      </a:lnTo>
                      <a:lnTo>
                        <a:pt x="134376" y="174436"/>
                      </a:lnTo>
                      <a:cubicBezTo>
                        <a:pt x="179186" y="145685"/>
                        <a:pt x="220927" y="112947"/>
                        <a:pt x="259034" y="76758"/>
                      </a:cubicBezTo>
                      <a:close/>
                    </a:path>
                  </a:pathLst>
                </a:cu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5" name="矩形 7"/>
                <p:cNvSpPr/>
                <p:nvPr/>
              </p:nvSpPr>
              <p:spPr>
                <a:xfrm>
                  <a:off x="4735775" y="1909547"/>
                  <a:ext cx="229304" cy="721318"/>
                </a:xfrm>
                <a:custGeom>
                  <a:avLst/>
                  <a:gdLst/>
                  <a:ahLst/>
                  <a:cxnLst/>
                  <a:rect l="l" t="t" r="r" b="b"/>
                  <a:pathLst>
                    <a:path w="229304" h="721318">
                      <a:moveTo>
                        <a:pt x="86913" y="0"/>
                      </a:moveTo>
                      <a:lnTo>
                        <a:pt x="94520" y="144851"/>
                      </a:lnTo>
                      <a:cubicBezTo>
                        <a:pt x="111653" y="307151"/>
                        <a:pt x="153898" y="462850"/>
                        <a:pt x="217710" y="608754"/>
                      </a:cubicBezTo>
                      <a:lnTo>
                        <a:pt x="229304" y="631151"/>
                      </a:lnTo>
                      <a:lnTo>
                        <a:pt x="221005" y="642937"/>
                      </a:lnTo>
                      <a:lnTo>
                        <a:pt x="176141" y="721318"/>
                      </a:lnTo>
                      <a:lnTo>
                        <a:pt x="128621" y="629517"/>
                      </a:lnTo>
                      <a:cubicBezTo>
                        <a:pt x="57719" y="467401"/>
                        <a:pt x="13443" y="293194"/>
                        <a:pt x="654" y="111275"/>
                      </a:cubicBezTo>
                      <a:lnTo>
                        <a:pt x="0" y="92607"/>
                      </a:lnTo>
                      <a:lnTo>
                        <a:pt x="20227" y="76758"/>
                      </a:lnTo>
                      <a:close/>
                    </a:path>
                  </a:pathLst>
                </a:cu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grpSp>
            <p:nvGrpSpPr>
              <p:cNvPr id="21" name="组 20"/>
              <p:cNvGrpSpPr/>
              <p:nvPr/>
            </p:nvGrpSpPr>
            <p:grpSpPr>
              <a:xfrm flipH="1">
                <a:off x="5800118" y="1927185"/>
                <a:ext cx="468111" cy="1618152"/>
                <a:chOff x="4496968" y="1909547"/>
                <a:chExt cx="468111" cy="1618152"/>
              </a:xfrm>
            </p:grpSpPr>
            <p:sp>
              <p:nvSpPr>
                <p:cNvPr id="22" name="矩形 32"/>
                <p:cNvSpPr/>
                <p:nvPr/>
              </p:nvSpPr>
              <p:spPr>
                <a:xfrm>
                  <a:off x="4496968" y="1909547"/>
                  <a:ext cx="468111" cy="1618152"/>
                </a:xfrm>
                <a:custGeom>
                  <a:avLst/>
                  <a:gdLst/>
                  <a:ahLst/>
                  <a:cxnLst/>
                  <a:rect l="l" t="t" r="r" b="b"/>
                  <a:pathLst>
                    <a:path w="468111" h="1618152">
                      <a:moveTo>
                        <a:pt x="325720" y="0"/>
                      </a:moveTo>
                      <a:lnTo>
                        <a:pt x="333327" y="144851"/>
                      </a:lnTo>
                      <a:cubicBezTo>
                        <a:pt x="350460" y="307151"/>
                        <a:pt x="392705" y="462850"/>
                        <a:pt x="456517" y="608754"/>
                      </a:cubicBezTo>
                      <a:lnTo>
                        <a:pt x="468111" y="631151"/>
                      </a:lnTo>
                      <a:lnTo>
                        <a:pt x="459812" y="642937"/>
                      </a:lnTo>
                      <a:cubicBezTo>
                        <a:pt x="322675" y="857903"/>
                        <a:pt x="235264" y="1183225"/>
                        <a:pt x="235264" y="1547325"/>
                      </a:cubicBezTo>
                      <a:lnTo>
                        <a:pt x="239023" y="1618152"/>
                      </a:lnTo>
                      <a:lnTo>
                        <a:pt x="67308" y="1618152"/>
                      </a:lnTo>
                      <a:lnTo>
                        <a:pt x="79877" y="1506476"/>
                      </a:lnTo>
                      <a:cubicBezTo>
                        <a:pt x="90848" y="1383994"/>
                        <a:pt x="96610" y="1257177"/>
                        <a:pt x="96610" y="1127286"/>
                      </a:cubicBezTo>
                      <a:cubicBezTo>
                        <a:pt x="96610" y="867504"/>
                        <a:pt x="73564" y="620018"/>
                        <a:pt x="31887" y="394918"/>
                      </a:cubicBezTo>
                      <a:lnTo>
                        <a:pt x="0" y="243703"/>
                      </a:lnTo>
                      <a:lnTo>
                        <a:pt x="134376" y="174436"/>
                      </a:lnTo>
                      <a:cubicBezTo>
                        <a:pt x="179186" y="145685"/>
                        <a:pt x="220927" y="112947"/>
                        <a:pt x="259034" y="76758"/>
                      </a:cubicBezTo>
                      <a:close/>
                    </a:path>
                  </a:pathLst>
                </a:cu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3" name="矩形 7"/>
                <p:cNvSpPr/>
                <p:nvPr/>
              </p:nvSpPr>
              <p:spPr>
                <a:xfrm>
                  <a:off x="4735775" y="1909547"/>
                  <a:ext cx="229304" cy="721318"/>
                </a:xfrm>
                <a:custGeom>
                  <a:avLst/>
                  <a:gdLst/>
                  <a:ahLst/>
                  <a:cxnLst/>
                  <a:rect l="l" t="t" r="r" b="b"/>
                  <a:pathLst>
                    <a:path w="229304" h="721318">
                      <a:moveTo>
                        <a:pt x="86913" y="0"/>
                      </a:moveTo>
                      <a:lnTo>
                        <a:pt x="94520" y="144851"/>
                      </a:lnTo>
                      <a:cubicBezTo>
                        <a:pt x="111653" y="307151"/>
                        <a:pt x="153898" y="462850"/>
                        <a:pt x="217710" y="608754"/>
                      </a:cubicBezTo>
                      <a:lnTo>
                        <a:pt x="229304" y="631151"/>
                      </a:lnTo>
                      <a:lnTo>
                        <a:pt x="221005" y="642937"/>
                      </a:lnTo>
                      <a:lnTo>
                        <a:pt x="176141" y="721318"/>
                      </a:lnTo>
                      <a:lnTo>
                        <a:pt x="128621" y="629517"/>
                      </a:lnTo>
                      <a:cubicBezTo>
                        <a:pt x="57719" y="467401"/>
                        <a:pt x="13443" y="293194"/>
                        <a:pt x="654" y="111275"/>
                      </a:cubicBezTo>
                      <a:lnTo>
                        <a:pt x="0" y="92607"/>
                      </a:lnTo>
                      <a:lnTo>
                        <a:pt x="20227" y="76758"/>
                      </a:lnTo>
                      <a:close/>
                    </a:path>
                  </a:pathLst>
                </a:cu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grpSp>
      </p:grpSp>
      <p:grpSp>
        <p:nvGrpSpPr>
          <p:cNvPr id="52" name="组 51"/>
          <p:cNvGrpSpPr/>
          <p:nvPr/>
        </p:nvGrpSpPr>
        <p:grpSpPr>
          <a:xfrm>
            <a:off x="0" y="4702550"/>
            <a:ext cx="9144000" cy="440950"/>
            <a:chOff x="0" y="4702550"/>
            <a:chExt cx="9144000" cy="440950"/>
          </a:xfrm>
        </p:grpSpPr>
        <p:sp>
          <p:nvSpPr>
            <p:cNvPr id="44" name="矩形 43"/>
            <p:cNvSpPr/>
            <p:nvPr/>
          </p:nvSpPr>
          <p:spPr>
            <a:xfrm>
              <a:off x="0" y="4702550"/>
              <a:ext cx="9144000" cy="4409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47" name="图片 46" descr="envelop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8996" y="4823626"/>
              <a:ext cx="280416" cy="204216"/>
            </a:xfrm>
            <a:prstGeom prst="rect">
              <a:avLst/>
            </a:prstGeom>
          </p:spPr>
        </p:pic>
        <p:pic>
          <p:nvPicPr>
            <p:cNvPr id="48" name="图片 47" descr="telephon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45" y="4782577"/>
              <a:ext cx="280897" cy="280897"/>
            </a:xfrm>
            <a:prstGeom prst="rect">
              <a:avLst/>
            </a:prstGeom>
          </p:spPr>
        </p:pic>
        <p:sp>
          <p:nvSpPr>
            <p:cNvPr id="49" name="文本框 48"/>
            <p:cNvSpPr txBox="1"/>
            <p:nvPr/>
          </p:nvSpPr>
          <p:spPr>
            <a:xfrm>
              <a:off x="523379" y="4784526"/>
              <a:ext cx="1569192" cy="276999"/>
            </a:xfrm>
            <a:prstGeom prst="rect">
              <a:avLst/>
            </a:prstGeom>
            <a:noFill/>
          </p:spPr>
          <p:txBody>
            <a:bodyPr wrap="square" rtlCol="0">
              <a:spAutoFit/>
            </a:bodyPr>
            <a:lstStyle/>
            <a:p>
              <a:r>
                <a:rPr kumimoji="1" lang="en-US" altLang="zh-CN" sz="1200" dirty="0" smtClean="0">
                  <a:solidFill>
                    <a:srgbClr val="797979"/>
                  </a:solidFill>
                  <a:latin typeface="Arial"/>
                  <a:ea typeface="微软雅黑"/>
                  <a:cs typeface="Arial"/>
                </a:rPr>
                <a:t>0086-769-83034515</a:t>
              </a:r>
              <a:endParaRPr kumimoji="1" lang="zh-CN" altLang="en-US" sz="1200" dirty="0">
                <a:solidFill>
                  <a:srgbClr val="797979"/>
                </a:solidFill>
                <a:latin typeface="Arial"/>
                <a:ea typeface="微软雅黑"/>
                <a:cs typeface="Arial"/>
              </a:endParaRPr>
            </a:p>
          </p:txBody>
        </p:sp>
      </p:grpSp>
      <p:sp>
        <p:nvSpPr>
          <p:cNvPr id="46" name="文本框 45"/>
          <p:cNvSpPr txBox="1"/>
          <p:nvPr/>
        </p:nvSpPr>
        <p:spPr>
          <a:xfrm>
            <a:off x="2467272" y="4784526"/>
            <a:ext cx="1990732" cy="276999"/>
          </a:xfrm>
          <a:prstGeom prst="rect">
            <a:avLst/>
          </a:prstGeom>
          <a:noFill/>
        </p:spPr>
        <p:txBody>
          <a:bodyPr wrap="square" rtlCol="0">
            <a:spAutoFit/>
          </a:bodyPr>
          <a:lstStyle/>
          <a:p>
            <a:r>
              <a:rPr kumimoji="1" lang="en-US" altLang="zh-CN" sz="1200" dirty="0" err="1" smtClean="0">
                <a:solidFill>
                  <a:srgbClr val="797979"/>
                </a:solidFill>
                <a:latin typeface="Arial"/>
                <a:ea typeface="微软雅黑"/>
                <a:cs typeface="Arial"/>
              </a:rPr>
              <a:t>Info@ever-hardware.com</a:t>
            </a:r>
            <a:endParaRPr kumimoji="1" lang="zh-CN" altLang="en-US" sz="1200" dirty="0">
              <a:solidFill>
                <a:srgbClr val="797979"/>
              </a:solidFill>
              <a:latin typeface="Arial"/>
              <a:ea typeface="微软雅黑"/>
              <a:cs typeface="Arial"/>
            </a:endParaRPr>
          </a:p>
        </p:txBody>
      </p:sp>
      <p:sp>
        <p:nvSpPr>
          <p:cNvPr id="53" name="文本框 52"/>
          <p:cNvSpPr txBox="1"/>
          <p:nvPr/>
        </p:nvSpPr>
        <p:spPr>
          <a:xfrm>
            <a:off x="5698334" y="4787862"/>
            <a:ext cx="3130357" cy="276999"/>
          </a:xfrm>
          <a:prstGeom prst="rect">
            <a:avLst/>
          </a:prstGeom>
          <a:noFill/>
        </p:spPr>
        <p:txBody>
          <a:bodyPr wrap="square" rtlCol="0">
            <a:spAutoFit/>
          </a:bodyPr>
          <a:lstStyle/>
          <a:p>
            <a:pPr algn="r"/>
            <a:r>
              <a:rPr kumimoji="1" lang="en-US" altLang="zh-CN" sz="1200" dirty="0" smtClean="0">
                <a:solidFill>
                  <a:srgbClr val="797979"/>
                </a:solidFill>
                <a:latin typeface="Arial"/>
                <a:ea typeface="微软雅黑"/>
                <a:cs typeface="Arial"/>
              </a:rPr>
              <a:t>Ever Hardware Industrial Limited|</a:t>
            </a:r>
            <a:endParaRPr kumimoji="1" lang="zh-CN" altLang="en-US" sz="1200" dirty="0">
              <a:solidFill>
                <a:srgbClr val="797979"/>
              </a:solidFill>
              <a:latin typeface="Arial"/>
              <a:ea typeface="微软雅黑"/>
              <a:cs typeface="Arial"/>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1191" y="4823625"/>
            <a:ext cx="246955" cy="246955"/>
          </a:xfrm>
          <a:prstGeom prst="rect">
            <a:avLst/>
          </a:prstGeom>
        </p:spPr>
      </p:pic>
    </p:spTree>
    <p:extLst>
      <p:ext uri="{BB962C8B-B14F-4D97-AF65-F5344CB8AC3E}">
        <p14:creationId xmlns:p14="http://schemas.microsoft.com/office/powerpoint/2010/main" val="338551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 4"/>
          <p:cNvGrpSpPr/>
          <p:nvPr/>
        </p:nvGrpSpPr>
        <p:grpSpPr>
          <a:xfrm>
            <a:off x="534549" y="441204"/>
            <a:ext cx="1851677" cy="1851677"/>
            <a:chOff x="1058387" y="1049424"/>
            <a:chExt cx="2663244" cy="2663244"/>
          </a:xfrm>
        </p:grpSpPr>
        <p:sp>
          <p:nvSpPr>
            <p:cNvPr id="2" name="空心弧 1"/>
            <p:cNvSpPr/>
            <p:nvPr/>
          </p:nvSpPr>
          <p:spPr>
            <a:xfrm rot="16200000">
              <a:off x="1058387" y="1049424"/>
              <a:ext cx="2663244" cy="2663244"/>
            </a:xfrm>
            <a:prstGeom prst="blockArc">
              <a:avLst>
                <a:gd name="adj1" fmla="val 4719989"/>
                <a:gd name="adj2" fmla="val 21446483"/>
                <a:gd name="adj3" fmla="val 5649"/>
              </a:avLst>
            </a:prstGeom>
            <a:solidFill>
              <a:srgbClr val="FA96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3" name="椭圆 2"/>
            <p:cNvSpPr/>
            <p:nvPr/>
          </p:nvSpPr>
          <p:spPr>
            <a:xfrm>
              <a:off x="1122236" y="1113272"/>
              <a:ext cx="2535547" cy="2535547"/>
            </a:xfrm>
            <a:prstGeom prst="ellipse">
              <a:avLst/>
            </a:prstGeom>
            <a:noFill/>
            <a:ln w="38100" cmpd="sng">
              <a:solidFill>
                <a:srgbClr val="FA961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grpSp>
        <p:nvGrpSpPr>
          <p:cNvPr id="6" name="组 5"/>
          <p:cNvGrpSpPr/>
          <p:nvPr/>
        </p:nvGrpSpPr>
        <p:grpSpPr>
          <a:xfrm>
            <a:off x="2608957" y="441204"/>
            <a:ext cx="1851677" cy="1851677"/>
            <a:chOff x="1058387" y="1049424"/>
            <a:chExt cx="2663244" cy="2663244"/>
          </a:xfrm>
        </p:grpSpPr>
        <p:sp>
          <p:nvSpPr>
            <p:cNvPr id="7" name="空心弧 6"/>
            <p:cNvSpPr/>
            <p:nvPr/>
          </p:nvSpPr>
          <p:spPr>
            <a:xfrm rot="16200000">
              <a:off x="1058387" y="1049424"/>
              <a:ext cx="2663244" cy="2663244"/>
            </a:xfrm>
            <a:prstGeom prst="blockArc">
              <a:avLst>
                <a:gd name="adj1" fmla="val 4719989"/>
                <a:gd name="adj2" fmla="val 21446483"/>
                <a:gd name="adj3" fmla="val 5649"/>
              </a:avLst>
            </a:prstGeom>
            <a:solidFill>
              <a:srgbClr val="F9B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8" name="椭圆 7"/>
            <p:cNvSpPr/>
            <p:nvPr/>
          </p:nvSpPr>
          <p:spPr>
            <a:xfrm>
              <a:off x="1122236" y="1113272"/>
              <a:ext cx="2535547" cy="2535547"/>
            </a:xfrm>
            <a:prstGeom prst="ellipse">
              <a:avLst/>
            </a:prstGeom>
            <a:noFill/>
            <a:ln w="38100" cmpd="sng">
              <a:solidFill>
                <a:srgbClr val="F9B6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grpSp>
        <p:nvGrpSpPr>
          <p:cNvPr id="10" name="组 9"/>
          <p:cNvGrpSpPr/>
          <p:nvPr/>
        </p:nvGrpSpPr>
        <p:grpSpPr>
          <a:xfrm>
            <a:off x="4683365" y="441204"/>
            <a:ext cx="1851677" cy="1851677"/>
            <a:chOff x="1058387" y="1049424"/>
            <a:chExt cx="2663244" cy="2663244"/>
          </a:xfrm>
        </p:grpSpPr>
        <p:sp>
          <p:nvSpPr>
            <p:cNvPr id="11" name="空心弧 10"/>
            <p:cNvSpPr/>
            <p:nvPr/>
          </p:nvSpPr>
          <p:spPr>
            <a:xfrm rot="16200000">
              <a:off x="1058387" y="1049424"/>
              <a:ext cx="2663244" cy="2663244"/>
            </a:xfrm>
            <a:prstGeom prst="blockArc">
              <a:avLst>
                <a:gd name="adj1" fmla="val 4719989"/>
                <a:gd name="adj2" fmla="val 21446483"/>
                <a:gd name="adj3" fmla="val 5649"/>
              </a:avLst>
            </a:prstGeom>
            <a:solidFill>
              <a:srgbClr val="797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12" name="椭圆 11"/>
            <p:cNvSpPr/>
            <p:nvPr/>
          </p:nvSpPr>
          <p:spPr>
            <a:xfrm>
              <a:off x="1122236" y="1113272"/>
              <a:ext cx="2535547" cy="2535547"/>
            </a:xfrm>
            <a:prstGeom prst="ellipse">
              <a:avLst/>
            </a:prstGeom>
            <a:noFill/>
            <a:ln w="38100" cmpd="sng">
              <a:solidFill>
                <a:srgbClr val="79797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grpSp>
        <p:nvGrpSpPr>
          <p:cNvPr id="14" name="组 13"/>
          <p:cNvGrpSpPr/>
          <p:nvPr/>
        </p:nvGrpSpPr>
        <p:grpSpPr>
          <a:xfrm>
            <a:off x="6781480" y="441204"/>
            <a:ext cx="1851677" cy="1851677"/>
            <a:chOff x="1058387" y="1049424"/>
            <a:chExt cx="2663244" cy="2663244"/>
          </a:xfrm>
        </p:grpSpPr>
        <p:sp>
          <p:nvSpPr>
            <p:cNvPr id="15" name="空心弧 14"/>
            <p:cNvSpPr/>
            <p:nvPr/>
          </p:nvSpPr>
          <p:spPr>
            <a:xfrm rot="16200000">
              <a:off x="1058387" y="1049424"/>
              <a:ext cx="2663244" cy="2663244"/>
            </a:xfrm>
            <a:prstGeom prst="blockArc">
              <a:avLst>
                <a:gd name="adj1" fmla="val 4719989"/>
                <a:gd name="adj2" fmla="val 21446483"/>
                <a:gd name="adj3" fmla="val 5649"/>
              </a:avLst>
            </a:prstGeom>
            <a:solidFill>
              <a:srgbClr val="FA6E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16" name="椭圆 15"/>
            <p:cNvSpPr/>
            <p:nvPr/>
          </p:nvSpPr>
          <p:spPr>
            <a:xfrm>
              <a:off x="1122236" y="1113272"/>
              <a:ext cx="2535547" cy="2535547"/>
            </a:xfrm>
            <a:prstGeom prst="ellipse">
              <a:avLst/>
            </a:prstGeom>
            <a:noFill/>
            <a:ln w="38100" cmpd="sng">
              <a:solidFill>
                <a:srgbClr val="FA6E2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grpSp>
        <p:nvGrpSpPr>
          <p:cNvPr id="19" name="组 18"/>
          <p:cNvGrpSpPr/>
          <p:nvPr/>
        </p:nvGrpSpPr>
        <p:grpSpPr>
          <a:xfrm>
            <a:off x="0" y="4702550"/>
            <a:ext cx="9144000" cy="440950"/>
            <a:chOff x="0" y="4702550"/>
            <a:chExt cx="9144000" cy="440950"/>
          </a:xfrm>
        </p:grpSpPr>
        <p:sp>
          <p:nvSpPr>
            <p:cNvPr id="20" name="矩形 19"/>
            <p:cNvSpPr/>
            <p:nvPr/>
          </p:nvSpPr>
          <p:spPr>
            <a:xfrm>
              <a:off x="0" y="4702550"/>
              <a:ext cx="9144000" cy="4409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21" name="图片 20" descr="envelop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1834" y="4820917"/>
              <a:ext cx="280416" cy="204216"/>
            </a:xfrm>
            <a:prstGeom prst="rect">
              <a:avLst/>
            </a:prstGeom>
          </p:spPr>
        </p:pic>
        <p:pic>
          <p:nvPicPr>
            <p:cNvPr id="22" name="图片 21" descr="telephon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45" y="4782577"/>
              <a:ext cx="280897" cy="280897"/>
            </a:xfrm>
            <a:prstGeom prst="rect">
              <a:avLst/>
            </a:prstGeom>
          </p:spPr>
        </p:pic>
        <p:sp>
          <p:nvSpPr>
            <p:cNvPr id="23" name="文本框 22"/>
            <p:cNvSpPr txBox="1"/>
            <p:nvPr/>
          </p:nvSpPr>
          <p:spPr>
            <a:xfrm>
              <a:off x="523379" y="4784526"/>
              <a:ext cx="1753689" cy="276999"/>
            </a:xfrm>
            <a:prstGeom prst="rect">
              <a:avLst/>
            </a:prstGeom>
            <a:noFill/>
          </p:spPr>
          <p:txBody>
            <a:bodyPr wrap="square" rtlCol="0">
              <a:spAutoFit/>
            </a:bodyPr>
            <a:lstStyle/>
            <a:p>
              <a:r>
                <a:rPr kumimoji="1" lang="en-US" altLang="zh-CN" sz="1200" dirty="0" smtClean="0">
                  <a:solidFill>
                    <a:srgbClr val="797979"/>
                  </a:solidFill>
                  <a:latin typeface="Arial"/>
                  <a:ea typeface="微软雅黑"/>
                  <a:cs typeface="Arial"/>
                </a:rPr>
                <a:t>0086-769-83034515</a:t>
              </a:r>
              <a:endParaRPr kumimoji="1" lang="zh-CN" altLang="en-US" sz="1200" dirty="0">
                <a:solidFill>
                  <a:srgbClr val="797979"/>
                </a:solidFill>
                <a:latin typeface="Arial"/>
                <a:ea typeface="微软雅黑"/>
                <a:cs typeface="Arial"/>
              </a:endParaRPr>
            </a:p>
          </p:txBody>
        </p:sp>
      </p:grpSp>
      <p:sp>
        <p:nvSpPr>
          <p:cNvPr id="27" name="文本框 26"/>
          <p:cNvSpPr txBox="1"/>
          <p:nvPr/>
        </p:nvSpPr>
        <p:spPr>
          <a:xfrm>
            <a:off x="643707" y="2446637"/>
            <a:ext cx="1633361" cy="284693"/>
          </a:xfrm>
          <a:prstGeom prst="rect">
            <a:avLst/>
          </a:prstGeom>
          <a:noFill/>
        </p:spPr>
        <p:txBody>
          <a:bodyPr wrap="square" rtlCol="0">
            <a:spAutoFit/>
          </a:bodyPr>
          <a:lstStyle/>
          <a:p>
            <a:pPr algn="ctr">
              <a:lnSpc>
                <a:spcPts val="1500"/>
              </a:lnSpc>
            </a:pPr>
            <a:r>
              <a:rPr kumimoji="1" lang="en-US" altLang="zh-CN" b="1" dirty="0" smtClean="0">
                <a:solidFill>
                  <a:schemeClr val="tx1">
                    <a:lumMod val="75000"/>
                    <a:lumOff val="25000"/>
                  </a:schemeClr>
                </a:solidFill>
                <a:latin typeface="Impact"/>
                <a:cs typeface="Impact"/>
              </a:rPr>
              <a:t>COLD FORMING</a:t>
            </a:r>
            <a:endParaRPr kumimoji="1" lang="zh-CN" altLang="en-US" b="1" dirty="0">
              <a:solidFill>
                <a:schemeClr val="tx1">
                  <a:lumMod val="75000"/>
                  <a:lumOff val="25000"/>
                </a:schemeClr>
              </a:solidFill>
              <a:latin typeface="Impact"/>
              <a:cs typeface="Impact"/>
            </a:endParaRPr>
          </a:p>
        </p:txBody>
      </p:sp>
      <p:sp>
        <p:nvSpPr>
          <p:cNvPr id="29" name="文本框 28"/>
          <p:cNvSpPr txBox="1"/>
          <p:nvPr/>
        </p:nvSpPr>
        <p:spPr>
          <a:xfrm>
            <a:off x="2718115" y="2446637"/>
            <a:ext cx="1633361" cy="289823"/>
          </a:xfrm>
          <a:prstGeom prst="rect">
            <a:avLst/>
          </a:prstGeom>
          <a:noFill/>
        </p:spPr>
        <p:txBody>
          <a:bodyPr wrap="square" rtlCol="0">
            <a:spAutoFit/>
          </a:bodyPr>
          <a:lstStyle/>
          <a:p>
            <a:pPr algn="ctr">
              <a:lnSpc>
                <a:spcPts val="1500"/>
              </a:lnSpc>
            </a:pPr>
            <a:r>
              <a:rPr kumimoji="1" lang="en-US" altLang="zh-CN" b="1" dirty="0" smtClean="0">
                <a:solidFill>
                  <a:schemeClr val="tx1">
                    <a:lumMod val="75000"/>
                    <a:lumOff val="25000"/>
                  </a:schemeClr>
                </a:solidFill>
                <a:latin typeface="Impact"/>
                <a:cs typeface="Impact"/>
              </a:rPr>
              <a:t>DIE-CASTING</a:t>
            </a:r>
            <a:endParaRPr kumimoji="1" lang="zh-CN" altLang="en-US" b="1" dirty="0">
              <a:solidFill>
                <a:schemeClr val="tx1">
                  <a:lumMod val="75000"/>
                  <a:lumOff val="25000"/>
                </a:schemeClr>
              </a:solidFill>
              <a:latin typeface="Impact"/>
              <a:cs typeface="Impact"/>
            </a:endParaRPr>
          </a:p>
        </p:txBody>
      </p:sp>
      <p:sp>
        <p:nvSpPr>
          <p:cNvPr id="30" name="文本框 29"/>
          <p:cNvSpPr txBox="1"/>
          <p:nvPr/>
        </p:nvSpPr>
        <p:spPr>
          <a:xfrm>
            <a:off x="4792523" y="2446637"/>
            <a:ext cx="1633361" cy="289823"/>
          </a:xfrm>
          <a:prstGeom prst="rect">
            <a:avLst/>
          </a:prstGeom>
          <a:noFill/>
        </p:spPr>
        <p:txBody>
          <a:bodyPr wrap="square" rtlCol="0">
            <a:spAutoFit/>
          </a:bodyPr>
          <a:lstStyle/>
          <a:p>
            <a:pPr algn="ctr">
              <a:lnSpc>
                <a:spcPts val="1500"/>
              </a:lnSpc>
            </a:pPr>
            <a:r>
              <a:rPr kumimoji="1" lang="en-US" altLang="zh-CN" b="1" dirty="0" smtClean="0">
                <a:solidFill>
                  <a:schemeClr val="tx1">
                    <a:lumMod val="75000"/>
                    <a:lumOff val="25000"/>
                  </a:schemeClr>
                </a:solidFill>
                <a:latin typeface="Impact"/>
                <a:cs typeface="Impact"/>
              </a:rPr>
              <a:t>MACHINING</a:t>
            </a:r>
            <a:endParaRPr kumimoji="1" lang="zh-CN" altLang="en-US" b="1" dirty="0">
              <a:solidFill>
                <a:schemeClr val="tx1">
                  <a:lumMod val="75000"/>
                  <a:lumOff val="25000"/>
                </a:schemeClr>
              </a:solidFill>
              <a:latin typeface="Impact"/>
              <a:cs typeface="Impact"/>
            </a:endParaRPr>
          </a:p>
        </p:txBody>
      </p:sp>
      <p:sp>
        <p:nvSpPr>
          <p:cNvPr id="31" name="文本框 30"/>
          <p:cNvSpPr txBox="1"/>
          <p:nvPr/>
        </p:nvSpPr>
        <p:spPr>
          <a:xfrm>
            <a:off x="6890638" y="2446637"/>
            <a:ext cx="1633361" cy="289823"/>
          </a:xfrm>
          <a:prstGeom prst="rect">
            <a:avLst/>
          </a:prstGeom>
          <a:noFill/>
        </p:spPr>
        <p:txBody>
          <a:bodyPr wrap="square" rtlCol="0">
            <a:spAutoFit/>
          </a:bodyPr>
          <a:lstStyle/>
          <a:p>
            <a:pPr algn="ctr">
              <a:lnSpc>
                <a:spcPts val="1500"/>
              </a:lnSpc>
            </a:pPr>
            <a:r>
              <a:rPr kumimoji="1" lang="en-US" altLang="zh-CN" b="1" dirty="0" smtClean="0">
                <a:solidFill>
                  <a:schemeClr val="tx1">
                    <a:lumMod val="75000"/>
                    <a:lumOff val="25000"/>
                  </a:schemeClr>
                </a:solidFill>
                <a:latin typeface="Impact"/>
                <a:cs typeface="Impact"/>
              </a:rPr>
              <a:t>STAMPING</a:t>
            </a:r>
            <a:endParaRPr kumimoji="1" lang="zh-CN" altLang="en-US" b="1" dirty="0">
              <a:solidFill>
                <a:schemeClr val="tx1">
                  <a:lumMod val="75000"/>
                  <a:lumOff val="25000"/>
                </a:schemeClr>
              </a:solidFill>
              <a:latin typeface="Impact"/>
              <a:cs typeface="Impact"/>
            </a:endParaRPr>
          </a:p>
        </p:txBody>
      </p:sp>
      <p:sp>
        <p:nvSpPr>
          <p:cNvPr id="32" name="椭圆 31"/>
          <p:cNvSpPr/>
          <p:nvPr/>
        </p:nvSpPr>
        <p:spPr>
          <a:xfrm>
            <a:off x="534549" y="2858087"/>
            <a:ext cx="188112" cy="188112"/>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3" name="燕尾形 32"/>
          <p:cNvSpPr/>
          <p:nvPr/>
        </p:nvSpPr>
        <p:spPr>
          <a:xfrm rot="16200000">
            <a:off x="572793" y="2913280"/>
            <a:ext cx="111624" cy="77725"/>
          </a:xfrm>
          <a:prstGeom prst="chevr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35" name="文本框 34"/>
          <p:cNvSpPr txBox="1"/>
          <p:nvPr/>
        </p:nvSpPr>
        <p:spPr>
          <a:xfrm>
            <a:off x="702180" y="2815961"/>
            <a:ext cx="1849531" cy="472950"/>
          </a:xfrm>
          <a:prstGeom prst="rect">
            <a:avLst/>
          </a:prstGeom>
          <a:noFill/>
        </p:spPr>
        <p:txBody>
          <a:bodyPr wrap="square" rtlCol="0">
            <a:spAutoFit/>
          </a:bodyPr>
          <a:lstStyle/>
          <a:p>
            <a:pPr>
              <a:lnSpc>
                <a:spcPct val="130000"/>
              </a:lnSpc>
            </a:pPr>
            <a:r>
              <a:rPr lang="en-US" altLang="zh-CN" sz="1000" dirty="0" smtClean="0">
                <a:latin typeface="微软雅黑" pitchFamily="34" charset="-122"/>
                <a:ea typeface="微软雅黑" pitchFamily="34" charset="-122"/>
              </a:rPr>
              <a:t>37 Sets of Machines</a:t>
            </a:r>
            <a:endParaRPr lang="zh-CN" altLang="zh-CN" sz="1000" dirty="0">
              <a:latin typeface="微软雅黑" pitchFamily="34" charset="-122"/>
              <a:ea typeface="微软雅黑" pitchFamily="34" charset="-122"/>
            </a:endParaRPr>
          </a:p>
          <a:p>
            <a:pPr lvl="0" algn="ctr">
              <a:lnSpc>
                <a:spcPct val="130000"/>
              </a:lnSpc>
            </a:pPr>
            <a:endParaRPr kumimoji="1" lang="en-US" altLang="zh-CN" sz="1000" dirty="0">
              <a:solidFill>
                <a:schemeClr val="tx1">
                  <a:lumMod val="75000"/>
                  <a:lumOff val="25000"/>
                </a:schemeClr>
              </a:solidFill>
              <a:latin typeface="微软雅黑" pitchFamily="34" charset="-122"/>
              <a:ea typeface="微软雅黑" pitchFamily="34" charset="-122"/>
              <a:cs typeface="Arial"/>
            </a:endParaRPr>
          </a:p>
        </p:txBody>
      </p:sp>
      <p:sp>
        <p:nvSpPr>
          <p:cNvPr id="44" name="椭圆 43"/>
          <p:cNvSpPr/>
          <p:nvPr/>
        </p:nvSpPr>
        <p:spPr>
          <a:xfrm>
            <a:off x="534549" y="3245195"/>
            <a:ext cx="188112" cy="188112"/>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5" name="燕尾形 44"/>
          <p:cNvSpPr/>
          <p:nvPr/>
        </p:nvSpPr>
        <p:spPr>
          <a:xfrm rot="16200000">
            <a:off x="572793" y="3300388"/>
            <a:ext cx="111624" cy="77725"/>
          </a:xfrm>
          <a:prstGeom prst="chevr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43" name="文本框 42"/>
          <p:cNvSpPr txBox="1"/>
          <p:nvPr/>
        </p:nvSpPr>
        <p:spPr>
          <a:xfrm>
            <a:off x="706927" y="3100170"/>
            <a:ext cx="1849531" cy="472950"/>
          </a:xfrm>
          <a:prstGeom prst="rect">
            <a:avLst/>
          </a:prstGeom>
          <a:noFill/>
        </p:spPr>
        <p:txBody>
          <a:bodyPr wrap="square" rtlCol="0">
            <a:spAutoFit/>
          </a:bodyPr>
          <a:lstStyle/>
          <a:p>
            <a:pPr>
              <a:lnSpc>
                <a:spcPct val="130000"/>
              </a:lnSpc>
            </a:pPr>
            <a:r>
              <a:rPr lang="en-US" altLang="zh-CN" sz="1000" dirty="0" smtClean="0">
                <a:latin typeface="微软雅黑" pitchFamily="34" charset="-122"/>
                <a:ea typeface="微软雅黑" pitchFamily="34" charset="-122"/>
              </a:rPr>
              <a:t>0.8mm to 16mm</a:t>
            </a:r>
            <a:r>
              <a:rPr lang="en-US" altLang="zh-CN" sz="1000" dirty="0">
                <a:latin typeface="微软雅黑" pitchFamily="34" charset="-122"/>
                <a:ea typeface="微软雅黑" pitchFamily="34" charset="-122"/>
              </a:rPr>
              <a:t> </a:t>
            </a:r>
            <a:r>
              <a:rPr lang="en-US" altLang="zh-CN" sz="1000" dirty="0" smtClean="0">
                <a:latin typeface="微软雅黑" pitchFamily="34" charset="-122"/>
                <a:ea typeface="微软雅黑" pitchFamily="34" charset="-122"/>
              </a:rPr>
              <a:t>Or #0 to </a:t>
            </a:r>
            <a:r>
              <a:rPr lang="en-US" altLang="zh-CN" sz="1000" dirty="0">
                <a:latin typeface="微软雅黑" pitchFamily="34" charset="-122"/>
              </a:rPr>
              <a:t>5/8” Diameter</a:t>
            </a:r>
            <a:endParaRPr lang="zh-CN" altLang="zh-CN" sz="1000" dirty="0">
              <a:latin typeface="微软雅黑" pitchFamily="34" charset="-122"/>
              <a:ea typeface="微软雅黑" pitchFamily="34" charset="-122"/>
            </a:endParaRPr>
          </a:p>
        </p:txBody>
      </p:sp>
      <p:sp>
        <p:nvSpPr>
          <p:cNvPr id="49" name="椭圆 48"/>
          <p:cNvSpPr/>
          <p:nvPr/>
        </p:nvSpPr>
        <p:spPr>
          <a:xfrm>
            <a:off x="534549" y="3632303"/>
            <a:ext cx="188112" cy="188112"/>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0" name="燕尾形 49"/>
          <p:cNvSpPr/>
          <p:nvPr/>
        </p:nvSpPr>
        <p:spPr>
          <a:xfrm rot="16200000">
            <a:off x="572793" y="3687496"/>
            <a:ext cx="111624" cy="77725"/>
          </a:xfrm>
          <a:prstGeom prst="chevr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48" name="文本框 47"/>
          <p:cNvSpPr txBox="1"/>
          <p:nvPr/>
        </p:nvSpPr>
        <p:spPr>
          <a:xfrm>
            <a:off x="711674" y="3493115"/>
            <a:ext cx="1849531" cy="472950"/>
          </a:xfrm>
          <a:prstGeom prst="rect">
            <a:avLst/>
          </a:prstGeom>
          <a:noFill/>
        </p:spPr>
        <p:txBody>
          <a:bodyPr wrap="square" rtlCol="0">
            <a:spAutoFit/>
          </a:bodyPr>
          <a:lstStyle/>
          <a:p>
            <a:pPr>
              <a:lnSpc>
                <a:spcPct val="130000"/>
              </a:lnSpc>
            </a:pPr>
            <a:r>
              <a:rPr lang="en-US" altLang="zh-CN" sz="1000" dirty="0" smtClean="0">
                <a:latin typeface="微软雅黑" pitchFamily="34" charset="-122"/>
                <a:ea typeface="微软雅黑" pitchFamily="34" charset="-122"/>
              </a:rPr>
              <a:t>1,000mm Or 40 Inches Long</a:t>
            </a:r>
            <a:endParaRPr lang="zh-CN" altLang="zh-CN" sz="1000" dirty="0">
              <a:latin typeface="微软雅黑" pitchFamily="34" charset="-122"/>
              <a:ea typeface="微软雅黑" pitchFamily="34" charset="-122"/>
            </a:endParaRPr>
          </a:p>
        </p:txBody>
      </p:sp>
      <p:sp>
        <p:nvSpPr>
          <p:cNvPr id="54" name="椭圆 53"/>
          <p:cNvSpPr/>
          <p:nvPr/>
        </p:nvSpPr>
        <p:spPr>
          <a:xfrm>
            <a:off x="534549" y="4019411"/>
            <a:ext cx="188112" cy="188112"/>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5" name="燕尾形 54"/>
          <p:cNvSpPr/>
          <p:nvPr/>
        </p:nvSpPr>
        <p:spPr>
          <a:xfrm rot="16200000">
            <a:off x="572793" y="4074604"/>
            <a:ext cx="111624" cy="77725"/>
          </a:xfrm>
          <a:prstGeom prst="chevr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53" name="文本框 52"/>
          <p:cNvSpPr txBox="1"/>
          <p:nvPr/>
        </p:nvSpPr>
        <p:spPr>
          <a:xfrm>
            <a:off x="722314" y="3977103"/>
            <a:ext cx="1849531" cy="272895"/>
          </a:xfrm>
          <a:prstGeom prst="rect">
            <a:avLst/>
          </a:prstGeom>
          <a:noFill/>
        </p:spPr>
        <p:txBody>
          <a:bodyPr wrap="square" rtlCol="0">
            <a:spAutoFit/>
          </a:bodyPr>
          <a:lstStyle/>
          <a:p>
            <a:pPr>
              <a:lnSpc>
                <a:spcPct val="130000"/>
              </a:lnSpc>
            </a:pPr>
            <a:r>
              <a:rPr lang="en-US" altLang="zh-CN" sz="1000" dirty="0">
                <a:latin typeface="微软雅黑" pitchFamily="34" charset="-122"/>
              </a:rPr>
              <a:t>10 Million PCS per Day</a:t>
            </a:r>
            <a:endParaRPr lang="zh-CN" altLang="zh-CN" sz="1000" dirty="0">
              <a:latin typeface="微软雅黑" pitchFamily="34" charset="-122"/>
            </a:endParaRPr>
          </a:p>
        </p:txBody>
      </p:sp>
      <p:sp>
        <p:nvSpPr>
          <p:cNvPr id="71" name="椭圆 70"/>
          <p:cNvSpPr/>
          <p:nvPr/>
        </p:nvSpPr>
        <p:spPr>
          <a:xfrm>
            <a:off x="2608957" y="2858087"/>
            <a:ext cx="188112" cy="188112"/>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72" name="燕尾形 71"/>
          <p:cNvSpPr/>
          <p:nvPr/>
        </p:nvSpPr>
        <p:spPr>
          <a:xfrm rot="16200000">
            <a:off x="2647201" y="2913280"/>
            <a:ext cx="111624" cy="77725"/>
          </a:xfrm>
          <a:prstGeom prst="chevr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58" name="文本框 57"/>
          <p:cNvSpPr txBox="1"/>
          <p:nvPr/>
        </p:nvSpPr>
        <p:spPr>
          <a:xfrm>
            <a:off x="2796722" y="2756923"/>
            <a:ext cx="1849531" cy="472950"/>
          </a:xfrm>
          <a:prstGeom prst="rect">
            <a:avLst/>
          </a:prstGeom>
          <a:noFill/>
        </p:spPr>
        <p:txBody>
          <a:bodyPr wrap="square" rtlCol="0">
            <a:spAutoFit/>
          </a:bodyPr>
          <a:lstStyle/>
          <a:p>
            <a:pPr>
              <a:lnSpc>
                <a:spcPct val="130000"/>
              </a:lnSpc>
            </a:pPr>
            <a:r>
              <a:rPr lang="en-US" altLang="zh-CN" sz="1000" dirty="0">
                <a:latin typeface="微软雅黑" pitchFamily="34" charset="-122"/>
              </a:rPr>
              <a:t>Clamping Pressure 7 to 50 </a:t>
            </a:r>
            <a:r>
              <a:rPr lang="en-US" altLang="zh-CN" sz="1000" dirty="0" smtClean="0">
                <a:latin typeface="微软雅黑" pitchFamily="34" charset="-122"/>
              </a:rPr>
              <a:t>Metric Tons</a:t>
            </a:r>
            <a:endParaRPr lang="zh-CN" altLang="zh-CN" sz="1000" dirty="0">
              <a:latin typeface="微软雅黑" pitchFamily="34" charset="-122"/>
              <a:ea typeface="微软雅黑" pitchFamily="34" charset="-122"/>
            </a:endParaRPr>
          </a:p>
        </p:txBody>
      </p:sp>
      <p:sp>
        <p:nvSpPr>
          <p:cNvPr id="69" name="椭圆 68"/>
          <p:cNvSpPr/>
          <p:nvPr/>
        </p:nvSpPr>
        <p:spPr>
          <a:xfrm>
            <a:off x="2608957" y="3245195"/>
            <a:ext cx="188112" cy="188112"/>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70" name="燕尾形 69"/>
          <p:cNvSpPr/>
          <p:nvPr/>
        </p:nvSpPr>
        <p:spPr>
          <a:xfrm rot="16200000">
            <a:off x="2647201" y="3300388"/>
            <a:ext cx="111624" cy="77725"/>
          </a:xfrm>
          <a:prstGeom prst="chevr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60" name="文本框 59"/>
          <p:cNvSpPr txBox="1"/>
          <p:nvPr/>
        </p:nvSpPr>
        <p:spPr>
          <a:xfrm>
            <a:off x="2802695" y="3194607"/>
            <a:ext cx="1849531" cy="272895"/>
          </a:xfrm>
          <a:prstGeom prst="rect">
            <a:avLst/>
          </a:prstGeom>
          <a:noFill/>
        </p:spPr>
        <p:txBody>
          <a:bodyPr wrap="square" rtlCol="0">
            <a:spAutoFit/>
          </a:bodyPr>
          <a:lstStyle/>
          <a:p>
            <a:pPr>
              <a:lnSpc>
                <a:spcPct val="130000"/>
              </a:lnSpc>
            </a:pPr>
            <a:r>
              <a:rPr lang="en-US" altLang="zh-CN" sz="1000" dirty="0" smtClean="0">
                <a:latin typeface="微软雅黑" pitchFamily="34" charset="-122"/>
              </a:rPr>
              <a:t>250 </a:t>
            </a:r>
            <a:r>
              <a:rPr lang="en-US" altLang="zh-CN" sz="1000" dirty="0">
                <a:latin typeface="微软雅黑" pitchFamily="34" charset="-122"/>
              </a:rPr>
              <a:t>to 700 </a:t>
            </a:r>
            <a:r>
              <a:rPr lang="en-US" altLang="zh-CN" sz="1000" dirty="0" smtClean="0">
                <a:latin typeface="微软雅黑" pitchFamily="34" charset="-122"/>
              </a:rPr>
              <a:t>Shots </a:t>
            </a:r>
            <a:r>
              <a:rPr lang="en-US" altLang="zh-CN" sz="1000" dirty="0">
                <a:latin typeface="微软雅黑" pitchFamily="34" charset="-122"/>
              </a:rPr>
              <a:t>per </a:t>
            </a:r>
            <a:r>
              <a:rPr lang="en-US" altLang="zh-CN" sz="1000" dirty="0" smtClean="0">
                <a:latin typeface="微软雅黑" pitchFamily="34" charset="-122"/>
              </a:rPr>
              <a:t>Hour</a:t>
            </a:r>
            <a:endParaRPr lang="zh-CN" altLang="zh-CN" sz="1000" dirty="0">
              <a:latin typeface="微软雅黑" pitchFamily="34" charset="-122"/>
              <a:ea typeface="微软雅黑" pitchFamily="34" charset="-122"/>
            </a:endParaRPr>
          </a:p>
        </p:txBody>
      </p:sp>
      <p:sp>
        <p:nvSpPr>
          <p:cNvPr id="67" name="椭圆 66"/>
          <p:cNvSpPr/>
          <p:nvPr/>
        </p:nvSpPr>
        <p:spPr>
          <a:xfrm>
            <a:off x="2608957" y="3632303"/>
            <a:ext cx="188112" cy="188112"/>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8" name="燕尾形 67"/>
          <p:cNvSpPr/>
          <p:nvPr/>
        </p:nvSpPr>
        <p:spPr>
          <a:xfrm rot="16200000">
            <a:off x="2647201" y="3687496"/>
            <a:ext cx="111624" cy="77725"/>
          </a:xfrm>
          <a:prstGeom prst="chevr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62" name="文本框 61"/>
          <p:cNvSpPr txBox="1"/>
          <p:nvPr/>
        </p:nvSpPr>
        <p:spPr>
          <a:xfrm>
            <a:off x="2802824" y="3530360"/>
            <a:ext cx="1849531" cy="472950"/>
          </a:xfrm>
          <a:prstGeom prst="rect">
            <a:avLst/>
          </a:prstGeom>
          <a:noFill/>
        </p:spPr>
        <p:txBody>
          <a:bodyPr wrap="square" rtlCol="0">
            <a:spAutoFit/>
          </a:bodyPr>
          <a:lstStyle/>
          <a:p>
            <a:pPr>
              <a:lnSpc>
                <a:spcPct val="130000"/>
              </a:lnSpc>
            </a:pPr>
            <a:r>
              <a:rPr lang="en-US" altLang="zh-CN" sz="1000" dirty="0">
                <a:latin typeface="微软雅黑" pitchFamily="34" charset="-122"/>
              </a:rPr>
              <a:t>Mold Longevity Up to 2,000,000 shots</a:t>
            </a:r>
            <a:endParaRPr lang="zh-CN" altLang="zh-CN" sz="1000" dirty="0">
              <a:latin typeface="微软雅黑" pitchFamily="34" charset="-122"/>
              <a:ea typeface="微软雅黑" pitchFamily="34" charset="-122"/>
            </a:endParaRPr>
          </a:p>
        </p:txBody>
      </p:sp>
      <p:sp>
        <p:nvSpPr>
          <p:cNvPr id="65" name="椭圆 64"/>
          <p:cNvSpPr/>
          <p:nvPr/>
        </p:nvSpPr>
        <p:spPr>
          <a:xfrm>
            <a:off x="2608957" y="4019411"/>
            <a:ext cx="188112" cy="188112"/>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6" name="燕尾形 65"/>
          <p:cNvSpPr/>
          <p:nvPr/>
        </p:nvSpPr>
        <p:spPr>
          <a:xfrm rot="16200000">
            <a:off x="2647201" y="4074604"/>
            <a:ext cx="111624" cy="77725"/>
          </a:xfrm>
          <a:prstGeom prst="chevr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64" name="文本框 63"/>
          <p:cNvSpPr txBox="1"/>
          <p:nvPr/>
        </p:nvSpPr>
        <p:spPr>
          <a:xfrm>
            <a:off x="2795975" y="3919383"/>
            <a:ext cx="1849531" cy="472950"/>
          </a:xfrm>
          <a:prstGeom prst="rect">
            <a:avLst/>
          </a:prstGeom>
          <a:noFill/>
        </p:spPr>
        <p:txBody>
          <a:bodyPr wrap="square" rtlCol="0">
            <a:spAutoFit/>
          </a:bodyPr>
          <a:lstStyle/>
          <a:p>
            <a:pPr>
              <a:lnSpc>
                <a:spcPct val="130000"/>
              </a:lnSpc>
            </a:pPr>
            <a:r>
              <a:rPr lang="en-US" altLang="zh-CN" sz="1000" dirty="0">
                <a:latin typeface="微软雅黑" pitchFamily="34" charset="-122"/>
              </a:rPr>
              <a:t>Tolerance ± 0.0005 inch Part Specific</a:t>
            </a:r>
            <a:endParaRPr lang="zh-CN" altLang="zh-CN" sz="1000" dirty="0">
              <a:latin typeface="微软雅黑" pitchFamily="34" charset="-122"/>
              <a:ea typeface="微软雅黑" pitchFamily="34" charset="-122"/>
            </a:endParaRPr>
          </a:p>
        </p:txBody>
      </p:sp>
      <p:sp>
        <p:nvSpPr>
          <p:cNvPr id="88" name="椭圆 87"/>
          <p:cNvSpPr/>
          <p:nvPr/>
        </p:nvSpPr>
        <p:spPr>
          <a:xfrm>
            <a:off x="4683365" y="2858087"/>
            <a:ext cx="188112" cy="188112"/>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89" name="燕尾形 88"/>
          <p:cNvSpPr/>
          <p:nvPr/>
        </p:nvSpPr>
        <p:spPr>
          <a:xfrm rot="16200000">
            <a:off x="4721609" y="2913280"/>
            <a:ext cx="111624" cy="77725"/>
          </a:xfrm>
          <a:prstGeom prst="chevr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75" name="文本框 74"/>
          <p:cNvSpPr txBox="1"/>
          <p:nvPr/>
        </p:nvSpPr>
        <p:spPr>
          <a:xfrm>
            <a:off x="4871477" y="2796048"/>
            <a:ext cx="1849531" cy="272895"/>
          </a:xfrm>
          <a:prstGeom prst="rect">
            <a:avLst/>
          </a:prstGeom>
          <a:noFill/>
        </p:spPr>
        <p:txBody>
          <a:bodyPr wrap="square" rtlCol="0">
            <a:spAutoFit/>
          </a:bodyPr>
          <a:lstStyle/>
          <a:p>
            <a:pPr>
              <a:lnSpc>
                <a:spcPct val="130000"/>
              </a:lnSpc>
            </a:pPr>
            <a:r>
              <a:rPr lang="en-US" altLang="zh-CN" sz="1000" dirty="0" smtClean="0">
                <a:latin typeface="微软雅黑" pitchFamily="34" charset="-122"/>
                <a:ea typeface="微软雅黑" pitchFamily="34" charset="-122"/>
              </a:rPr>
              <a:t>Mills</a:t>
            </a:r>
            <a:endParaRPr lang="zh-CN" altLang="zh-CN" sz="1000" dirty="0">
              <a:latin typeface="微软雅黑" pitchFamily="34" charset="-122"/>
              <a:ea typeface="微软雅黑" pitchFamily="34" charset="-122"/>
            </a:endParaRPr>
          </a:p>
        </p:txBody>
      </p:sp>
      <p:sp>
        <p:nvSpPr>
          <p:cNvPr id="86" name="椭圆 85"/>
          <p:cNvSpPr/>
          <p:nvPr/>
        </p:nvSpPr>
        <p:spPr>
          <a:xfrm>
            <a:off x="4683365" y="3245195"/>
            <a:ext cx="188112" cy="188112"/>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87" name="燕尾形 86"/>
          <p:cNvSpPr/>
          <p:nvPr/>
        </p:nvSpPr>
        <p:spPr>
          <a:xfrm rot="16200000">
            <a:off x="4721609" y="3300388"/>
            <a:ext cx="111624" cy="77725"/>
          </a:xfrm>
          <a:prstGeom prst="chevr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77" name="文本框 76"/>
          <p:cNvSpPr txBox="1"/>
          <p:nvPr/>
        </p:nvSpPr>
        <p:spPr>
          <a:xfrm>
            <a:off x="4877103" y="3198258"/>
            <a:ext cx="1849531" cy="272895"/>
          </a:xfrm>
          <a:prstGeom prst="rect">
            <a:avLst/>
          </a:prstGeom>
          <a:noFill/>
        </p:spPr>
        <p:txBody>
          <a:bodyPr wrap="square" rtlCol="0">
            <a:spAutoFit/>
          </a:bodyPr>
          <a:lstStyle/>
          <a:p>
            <a:pPr>
              <a:lnSpc>
                <a:spcPct val="130000"/>
              </a:lnSpc>
            </a:pPr>
            <a:r>
              <a:rPr lang="en-US" altLang="zh-CN" sz="1000" dirty="0" smtClean="0">
                <a:latin typeface="微软雅黑" pitchFamily="34" charset="-122"/>
                <a:ea typeface="微软雅黑" pitchFamily="34" charset="-122"/>
              </a:rPr>
              <a:t>Lathe</a:t>
            </a:r>
            <a:endParaRPr lang="zh-CN" altLang="zh-CN" sz="1000" dirty="0">
              <a:latin typeface="微软雅黑" pitchFamily="34" charset="-122"/>
              <a:ea typeface="微软雅黑" pitchFamily="34" charset="-122"/>
            </a:endParaRPr>
          </a:p>
        </p:txBody>
      </p:sp>
      <p:sp>
        <p:nvSpPr>
          <p:cNvPr id="84" name="椭圆 83"/>
          <p:cNvSpPr/>
          <p:nvPr/>
        </p:nvSpPr>
        <p:spPr>
          <a:xfrm>
            <a:off x="4683365" y="3632303"/>
            <a:ext cx="188112" cy="188112"/>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85" name="燕尾形 84"/>
          <p:cNvSpPr/>
          <p:nvPr/>
        </p:nvSpPr>
        <p:spPr>
          <a:xfrm rot="16200000">
            <a:off x="4721609" y="3687496"/>
            <a:ext cx="111624" cy="77725"/>
          </a:xfrm>
          <a:prstGeom prst="chevr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79" name="文本框 78"/>
          <p:cNvSpPr txBox="1"/>
          <p:nvPr/>
        </p:nvSpPr>
        <p:spPr>
          <a:xfrm>
            <a:off x="4877103" y="3575065"/>
            <a:ext cx="1849531" cy="272895"/>
          </a:xfrm>
          <a:prstGeom prst="rect">
            <a:avLst/>
          </a:prstGeom>
          <a:noFill/>
        </p:spPr>
        <p:txBody>
          <a:bodyPr wrap="square" rtlCol="0">
            <a:spAutoFit/>
          </a:bodyPr>
          <a:lstStyle/>
          <a:p>
            <a:pPr>
              <a:lnSpc>
                <a:spcPct val="130000"/>
              </a:lnSpc>
            </a:pPr>
            <a:r>
              <a:rPr lang="en-US" altLang="zh-CN" sz="1000" dirty="0" smtClean="0">
                <a:latin typeface="微软雅黑" pitchFamily="34" charset="-122"/>
                <a:ea typeface="微软雅黑" pitchFamily="34" charset="-122"/>
              </a:rPr>
              <a:t>Cutting</a:t>
            </a:r>
            <a:endParaRPr lang="zh-CN" altLang="zh-CN" sz="1000" dirty="0">
              <a:latin typeface="微软雅黑" pitchFamily="34" charset="-122"/>
              <a:ea typeface="微软雅黑" pitchFamily="34" charset="-122"/>
            </a:endParaRPr>
          </a:p>
        </p:txBody>
      </p:sp>
      <p:sp>
        <p:nvSpPr>
          <p:cNvPr id="82" name="椭圆 81"/>
          <p:cNvSpPr/>
          <p:nvPr/>
        </p:nvSpPr>
        <p:spPr>
          <a:xfrm>
            <a:off x="4683365" y="4019411"/>
            <a:ext cx="188112" cy="188112"/>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83" name="燕尾形 82"/>
          <p:cNvSpPr/>
          <p:nvPr/>
        </p:nvSpPr>
        <p:spPr>
          <a:xfrm rot="16200000">
            <a:off x="4721609" y="4074604"/>
            <a:ext cx="111624" cy="77725"/>
          </a:xfrm>
          <a:prstGeom prst="chevr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81" name="文本框 80"/>
          <p:cNvSpPr txBox="1"/>
          <p:nvPr/>
        </p:nvSpPr>
        <p:spPr>
          <a:xfrm>
            <a:off x="4877103" y="3963606"/>
            <a:ext cx="1849531" cy="272895"/>
          </a:xfrm>
          <a:prstGeom prst="rect">
            <a:avLst/>
          </a:prstGeom>
          <a:noFill/>
        </p:spPr>
        <p:txBody>
          <a:bodyPr wrap="square" rtlCol="0">
            <a:spAutoFit/>
          </a:bodyPr>
          <a:lstStyle/>
          <a:p>
            <a:pPr>
              <a:lnSpc>
                <a:spcPct val="130000"/>
              </a:lnSpc>
            </a:pPr>
            <a:r>
              <a:rPr lang="en-US" altLang="zh-CN" sz="1000" dirty="0" smtClean="0">
                <a:latin typeface="微软雅黑" pitchFamily="34" charset="-122"/>
                <a:ea typeface="微软雅黑" pitchFamily="34" charset="-122"/>
              </a:rPr>
              <a:t>Drilling</a:t>
            </a:r>
            <a:endParaRPr lang="zh-CN" altLang="zh-CN" sz="1000" dirty="0">
              <a:latin typeface="微软雅黑" pitchFamily="34" charset="-122"/>
              <a:ea typeface="微软雅黑" pitchFamily="34" charset="-122"/>
            </a:endParaRPr>
          </a:p>
        </p:txBody>
      </p:sp>
      <p:sp>
        <p:nvSpPr>
          <p:cNvPr id="105" name="椭圆 104"/>
          <p:cNvSpPr/>
          <p:nvPr/>
        </p:nvSpPr>
        <p:spPr>
          <a:xfrm>
            <a:off x="6781480" y="2858087"/>
            <a:ext cx="188112" cy="188112"/>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6" name="燕尾形 105"/>
          <p:cNvSpPr/>
          <p:nvPr/>
        </p:nvSpPr>
        <p:spPr>
          <a:xfrm rot="16200000">
            <a:off x="6819724" y="2913280"/>
            <a:ext cx="111624" cy="77725"/>
          </a:xfrm>
          <a:prstGeom prst="chevr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92" name="文本框 91"/>
          <p:cNvSpPr txBox="1"/>
          <p:nvPr/>
        </p:nvSpPr>
        <p:spPr>
          <a:xfrm>
            <a:off x="6975218" y="2824285"/>
            <a:ext cx="1849531" cy="272895"/>
          </a:xfrm>
          <a:prstGeom prst="rect">
            <a:avLst/>
          </a:prstGeom>
          <a:noFill/>
        </p:spPr>
        <p:txBody>
          <a:bodyPr wrap="square" rtlCol="0">
            <a:spAutoFit/>
          </a:bodyPr>
          <a:lstStyle/>
          <a:p>
            <a:pPr>
              <a:lnSpc>
                <a:spcPct val="130000"/>
              </a:lnSpc>
            </a:pPr>
            <a:r>
              <a:rPr lang="en-US" altLang="zh-CN" sz="1000" dirty="0">
                <a:latin typeface="微软雅黑" pitchFamily="34" charset="-122"/>
              </a:rPr>
              <a:t>Press Rating 30 to 200 tons</a:t>
            </a:r>
            <a:endParaRPr lang="zh-CN" altLang="zh-CN" sz="1000" dirty="0">
              <a:latin typeface="微软雅黑" pitchFamily="34" charset="-122"/>
              <a:ea typeface="微软雅黑" pitchFamily="34" charset="-122"/>
            </a:endParaRPr>
          </a:p>
        </p:txBody>
      </p:sp>
      <p:sp>
        <p:nvSpPr>
          <p:cNvPr id="103" name="椭圆 102"/>
          <p:cNvSpPr/>
          <p:nvPr/>
        </p:nvSpPr>
        <p:spPr>
          <a:xfrm>
            <a:off x="6781480" y="3245195"/>
            <a:ext cx="188112" cy="188112"/>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4" name="燕尾形 103"/>
          <p:cNvSpPr/>
          <p:nvPr/>
        </p:nvSpPr>
        <p:spPr>
          <a:xfrm rot="16200000">
            <a:off x="6819724" y="3300388"/>
            <a:ext cx="111624" cy="77725"/>
          </a:xfrm>
          <a:prstGeom prst="chevr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94" name="文本框 93"/>
          <p:cNvSpPr txBox="1"/>
          <p:nvPr/>
        </p:nvSpPr>
        <p:spPr>
          <a:xfrm>
            <a:off x="6975218" y="3207511"/>
            <a:ext cx="1849531" cy="272895"/>
          </a:xfrm>
          <a:prstGeom prst="rect">
            <a:avLst/>
          </a:prstGeom>
          <a:noFill/>
        </p:spPr>
        <p:txBody>
          <a:bodyPr wrap="square" rtlCol="0">
            <a:spAutoFit/>
          </a:bodyPr>
          <a:lstStyle/>
          <a:p>
            <a:pPr>
              <a:lnSpc>
                <a:spcPct val="130000"/>
              </a:lnSpc>
            </a:pPr>
            <a:r>
              <a:rPr lang="en-US" altLang="zh-CN" sz="1000" dirty="0">
                <a:latin typeface="微软雅黑" pitchFamily="34" charset="-122"/>
              </a:rPr>
              <a:t>Max Press Speed 600 SPM</a:t>
            </a:r>
            <a:endParaRPr lang="zh-CN" altLang="zh-CN" sz="1000" dirty="0">
              <a:latin typeface="微软雅黑" pitchFamily="34" charset="-122"/>
              <a:ea typeface="微软雅黑" pitchFamily="34" charset="-122"/>
            </a:endParaRPr>
          </a:p>
        </p:txBody>
      </p:sp>
      <p:sp>
        <p:nvSpPr>
          <p:cNvPr id="101" name="椭圆 100"/>
          <p:cNvSpPr/>
          <p:nvPr/>
        </p:nvSpPr>
        <p:spPr>
          <a:xfrm>
            <a:off x="6781480" y="3632303"/>
            <a:ext cx="188112" cy="188112"/>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2" name="燕尾形 101"/>
          <p:cNvSpPr/>
          <p:nvPr/>
        </p:nvSpPr>
        <p:spPr>
          <a:xfrm rot="16200000">
            <a:off x="6819724" y="3687496"/>
            <a:ext cx="111624" cy="77725"/>
          </a:xfrm>
          <a:prstGeom prst="chevr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96" name="文本框 95"/>
          <p:cNvSpPr txBox="1"/>
          <p:nvPr/>
        </p:nvSpPr>
        <p:spPr>
          <a:xfrm>
            <a:off x="7040192" y="3527307"/>
            <a:ext cx="1849531" cy="472950"/>
          </a:xfrm>
          <a:prstGeom prst="rect">
            <a:avLst/>
          </a:prstGeom>
          <a:noFill/>
        </p:spPr>
        <p:txBody>
          <a:bodyPr wrap="square" rtlCol="0">
            <a:spAutoFit/>
          </a:bodyPr>
          <a:lstStyle/>
          <a:p>
            <a:pPr>
              <a:lnSpc>
                <a:spcPct val="130000"/>
              </a:lnSpc>
            </a:pPr>
            <a:r>
              <a:rPr lang="en-US" altLang="zh-CN" sz="1000" dirty="0">
                <a:latin typeface="微软雅黑" pitchFamily="34" charset="-122"/>
              </a:rPr>
              <a:t>Part Thickness .003 to .188 in</a:t>
            </a:r>
            <a:endParaRPr lang="zh-CN" altLang="zh-CN" sz="1000" dirty="0">
              <a:latin typeface="微软雅黑" pitchFamily="34" charset="-122"/>
              <a:ea typeface="微软雅黑" pitchFamily="34" charset="-122"/>
            </a:endParaRPr>
          </a:p>
        </p:txBody>
      </p:sp>
      <p:sp>
        <p:nvSpPr>
          <p:cNvPr id="99" name="椭圆 98"/>
          <p:cNvSpPr/>
          <p:nvPr/>
        </p:nvSpPr>
        <p:spPr>
          <a:xfrm>
            <a:off x="6781480" y="4019411"/>
            <a:ext cx="188112" cy="188112"/>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0" name="燕尾形 99"/>
          <p:cNvSpPr/>
          <p:nvPr/>
        </p:nvSpPr>
        <p:spPr>
          <a:xfrm rot="16200000">
            <a:off x="6819724" y="4074604"/>
            <a:ext cx="111624" cy="77725"/>
          </a:xfrm>
          <a:prstGeom prst="chevr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98" name="文本框 97"/>
          <p:cNvSpPr txBox="1"/>
          <p:nvPr/>
        </p:nvSpPr>
        <p:spPr>
          <a:xfrm>
            <a:off x="6975218" y="3923057"/>
            <a:ext cx="1849531" cy="472950"/>
          </a:xfrm>
          <a:prstGeom prst="rect">
            <a:avLst/>
          </a:prstGeom>
          <a:noFill/>
        </p:spPr>
        <p:txBody>
          <a:bodyPr wrap="square" rtlCol="0">
            <a:spAutoFit/>
          </a:bodyPr>
          <a:lstStyle/>
          <a:p>
            <a:pPr>
              <a:lnSpc>
                <a:spcPct val="130000"/>
              </a:lnSpc>
            </a:pPr>
            <a:r>
              <a:rPr lang="en-US" altLang="zh-CN" sz="1000" dirty="0">
                <a:latin typeface="微软雅黑" pitchFamily="34" charset="-122"/>
              </a:rPr>
              <a:t>Tolerance </a:t>
            </a:r>
            <a:r>
              <a:rPr lang="en-US" altLang="zh-CN" sz="1000" dirty="0" smtClean="0">
                <a:latin typeface="微软雅黑" pitchFamily="34" charset="-122"/>
              </a:rPr>
              <a:t>(+/-) Less </a:t>
            </a:r>
            <a:r>
              <a:rPr lang="en-US" altLang="zh-CN" sz="1000" dirty="0">
                <a:latin typeface="微软雅黑" pitchFamily="34" charset="-122"/>
              </a:rPr>
              <a:t>than .0005 in</a:t>
            </a:r>
            <a:endParaRPr lang="zh-CN" altLang="zh-CN" sz="1000" dirty="0">
              <a:latin typeface="微软雅黑" pitchFamily="34" charset="-122"/>
              <a:ea typeface="微软雅黑" pitchFamily="34" charset="-122"/>
            </a:endParaRPr>
          </a:p>
        </p:txBody>
      </p:sp>
      <p:sp>
        <p:nvSpPr>
          <p:cNvPr id="78" name="文本框 77"/>
          <p:cNvSpPr txBox="1"/>
          <p:nvPr/>
        </p:nvSpPr>
        <p:spPr>
          <a:xfrm>
            <a:off x="2653349" y="4784526"/>
            <a:ext cx="1990732" cy="276999"/>
          </a:xfrm>
          <a:prstGeom prst="rect">
            <a:avLst/>
          </a:prstGeom>
          <a:noFill/>
        </p:spPr>
        <p:txBody>
          <a:bodyPr wrap="square" rtlCol="0">
            <a:spAutoFit/>
          </a:bodyPr>
          <a:lstStyle/>
          <a:p>
            <a:r>
              <a:rPr kumimoji="1" lang="en-US" altLang="zh-CN" sz="1200" dirty="0" err="1" smtClean="0">
                <a:solidFill>
                  <a:srgbClr val="797979"/>
                </a:solidFill>
                <a:latin typeface="Arial"/>
                <a:ea typeface="微软雅黑"/>
                <a:cs typeface="Arial"/>
              </a:rPr>
              <a:t>Info@ever-hardware.com</a:t>
            </a:r>
            <a:endParaRPr kumimoji="1" lang="zh-CN" altLang="en-US" sz="1200" dirty="0">
              <a:solidFill>
                <a:srgbClr val="797979"/>
              </a:solidFill>
              <a:latin typeface="Arial"/>
              <a:ea typeface="微软雅黑"/>
              <a:cs typeface="Arial"/>
            </a:endParaRPr>
          </a:p>
        </p:txBody>
      </p:sp>
      <p:sp>
        <p:nvSpPr>
          <p:cNvPr id="80" name="文本框 79"/>
          <p:cNvSpPr txBox="1"/>
          <p:nvPr/>
        </p:nvSpPr>
        <p:spPr>
          <a:xfrm>
            <a:off x="5878286" y="4786475"/>
            <a:ext cx="2873025" cy="276999"/>
          </a:xfrm>
          <a:prstGeom prst="rect">
            <a:avLst/>
          </a:prstGeom>
          <a:noFill/>
        </p:spPr>
        <p:txBody>
          <a:bodyPr wrap="square" rtlCol="0">
            <a:spAutoFit/>
          </a:bodyPr>
          <a:lstStyle/>
          <a:p>
            <a:pPr algn="r"/>
            <a:r>
              <a:rPr kumimoji="1" lang="en-US" altLang="zh-CN" sz="1200" dirty="0" smtClean="0">
                <a:solidFill>
                  <a:srgbClr val="797979"/>
                </a:solidFill>
                <a:latin typeface="Arial"/>
                <a:ea typeface="微软雅黑"/>
                <a:cs typeface="Arial"/>
              </a:rPr>
              <a:t>Ever Hardware Industrial Limited|</a:t>
            </a:r>
            <a:endParaRPr kumimoji="1" lang="zh-CN" altLang="en-US" sz="1200" dirty="0">
              <a:solidFill>
                <a:srgbClr val="797979"/>
              </a:solidFill>
              <a:latin typeface="Arial"/>
              <a:ea typeface="微软雅黑"/>
              <a:cs typeface="Arial"/>
            </a:endParaRPr>
          </a:p>
        </p:txBody>
      </p:sp>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196" y="702110"/>
            <a:ext cx="1354845" cy="1329865"/>
          </a:xfrm>
          <a:prstGeom prst="rect">
            <a:avLst/>
          </a:prstGeom>
        </p:spPr>
      </p:pic>
      <p:pic>
        <p:nvPicPr>
          <p:cNvPr id="24" name="图片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3829" y="706076"/>
            <a:ext cx="1325900" cy="1325900"/>
          </a:xfrm>
          <a:prstGeom prst="rect">
            <a:avLst/>
          </a:prstGeom>
        </p:spPr>
      </p:pic>
      <p:pic>
        <p:nvPicPr>
          <p:cNvPr id="25" name="图片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5390" y="706076"/>
            <a:ext cx="1325900" cy="1325900"/>
          </a:xfrm>
          <a:prstGeom prst="rect">
            <a:avLst/>
          </a:prstGeom>
        </p:spPr>
      </p:pic>
      <p:pic>
        <p:nvPicPr>
          <p:cNvPr id="26" name="图片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40192" y="700380"/>
            <a:ext cx="1333787" cy="1333787"/>
          </a:xfrm>
          <a:prstGeom prst="rect">
            <a:avLst/>
          </a:prstGeom>
        </p:spPr>
      </p:pic>
      <p:pic>
        <p:nvPicPr>
          <p:cNvPr id="28" name="图片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1311" y="4784284"/>
            <a:ext cx="277241" cy="277241"/>
          </a:xfrm>
          <a:prstGeom prst="rect">
            <a:avLst/>
          </a:prstGeom>
        </p:spPr>
      </p:pic>
    </p:spTree>
    <p:extLst>
      <p:ext uri="{BB962C8B-B14F-4D97-AF65-F5344CB8AC3E}">
        <p14:creationId xmlns:p14="http://schemas.microsoft.com/office/powerpoint/2010/main" val="42448614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剪去单角的矩形 1"/>
          <p:cNvSpPr/>
          <p:nvPr/>
        </p:nvSpPr>
        <p:spPr>
          <a:xfrm flipH="1">
            <a:off x="1047957" y="2045936"/>
            <a:ext cx="2022289" cy="3097564"/>
          </a:xfrm>
          <a:prstGeom prst="snip1Rect">
            <a:avLst/>
          </a:prstGeom>
          <a:solidFill>
            <a:srgbClr val="FA96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1241872" y="2767982"/>
            <a:ext cx="1281322" cy="284693"/>
          </a:xfrm>
          <a:prstGeom prst="rect">
            <a:avLst/>
          </a:prstGeom>
          <a:noFill/>
        </p:spPr>
        <p:txBody>
          <a:bodyPr wrap="square" rtlCol="0">
            <a:spAutoFit/>
          </a:bodyPr>
          <a:lstStyle/>
          <a:p>
            <a:pPr>
              <a:lnSpc>
                <a:spcPts val="1500"/>
              </a:lnSpc>
            </a:pPr>
            <a:r>
              <a:rPr kumimoji="1" lang="en-US" altLang="zh-CN" sz="2000" b="1" dirty="0" smtClean="0">
                <a:solidFill>
                  <a:schemeClr val="tx1">
                    <a:lumMod val="75000"/>
                    <a:lumOff val="25000"/>
                  </a:schemeClr>
                </a:solidFill>
                <a:latin typeface="Impact"/>
                <a:cs typeface="Impact"/>
              </a:rPr>
              <a:t>Fasteners</a:t>
            </a:r>
            <a:endParaRPr kumimoji="1" lang="zh-CN" altLang="en-US" sz="2000" b="1" dirty="0">
              <a:solidFill>
                <a:schemeClr val="tx1">
                  <a:lumMod val="75000"/>
                  <a:lumOff val="25000"/>
                </a:schemeClr>
              </a:solidFill>
              <a:latin typeface="Impact"/>
              <a:cs typeface="Impact"/>
            </a:endParaRPr>
          </a:p>
        </p:txBody>
      </p:sp>
      <p:sp>
        <p:nvSpPr>
          <p:cNvPr id="8" name="燕尾形 7"/>
          <p:cNvSpPr/>
          <p:nvPr/>
        </p:nvSpPr>
        <p:spPr>
          <a:xfrm rot="16200000">
            <a:off x="1352110" y="2446164"/>
            <a:ext cx="191301" cy="210578"/>
          </a:xfrm>
          <a:prstGeom prst="chevron">
            <a:avLst>
              <a:gd name="adj" fmla="val 62964"/>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9" name="燕尾形 8"/>
          <p:cNvSpPr/>
          <p:nvPr/>
        </p:nvSpPr>
        <p:spPr>
          <a:xfrm rot="16200000">
            <a:off x="1352110" y="2347325"/>
            <a:ext cx="191301" cy="210578"/>
          </a:xfrm>
          <a:prstGeom prst="chevron">
            <a:avLst>
              <a:gd name="adj" fmla="val 62964"/>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10" name="文本框 9"/>
          <p:cNvSpPr txBox="1"/>
          <p:nvPr/>
        </p:nvSpPr>
        <p:spPr>
          <a:xfrm>
            <a:off x="1113780" y="3095494"/>
            <a:ext cx="1904428" cy="1892826"/>
          </a:xfrm>
          <a:prstGeom prst="rect">
            <a:avLst/>
          </a:prstGeom>
          <a:noFill/>
        </p:spPr>
        <p:txBody>
          <a:bodyPr wrap="square" rtlCol="0">
            <a:spAutoFit/>
          </a:bodyPr>
          <a:lstStyle/>
          <a:p>
            <a:pPr>
              <a:lnSpc>
                <a:spcPct val="130000"/>
              </a:lnSpc>
            </a:pPr>
            <a:r>
              <a:rPr lang="en-US" altLang="zh-CN" sz="1000" dirty="0">
                <a:solidFill>
                  <a:schemeClr val="tx1">
                    <a:lumMod val="65000"/>
                    <a:lumOff val="35000"/>
                  </a:schemeClr>
                </a:solidFill>
                <a:latin typeface="Arial" panose="020B0604020202020204" pitchFamily="34" charset="0"/>
                <a:cs typeface="Arial" panose="020B0604020202020204" pitchFamily="34" charset="0"/>
              </a:rPr>
              <a:t>Our products include bolts, screws, nuts, washers, hex socket products, pins, rivets, bent wire products and specialty items. In addition, all popular sizes of machine, wood and tapping screws are also available for immediate shipment.</a:t>
            </a:r>
            <a:endParaRPr kumimoji="1" lang="en-US" altLang="zh-CN" sz="800" dirty="0">
              <a:solidFill>
                <a:schemeClr val="tx1">
                  <a:lumMod val="65000"/>
                  <a:lumOff val="35000"/>
                </a:schemeClr>
              </a:solidFill>
              <a:latin typeface="Arial" panose="020B0604020202020204" pitchFamily="34" charset="0"/>
              <a:ea typeface="微软雅黑" pitchFamily="34" charset="-122"/>
              <a:cs typeface="Arial" panose="020B0604020202020204" pitchFamily="34" charset="0"/>
            </a:endParaRPr>
          </a:p>
        </p:txBody>
      </p:sp>
      <p:sp>
        <p:nvSpPr>
          <p:cNvPr id="13" name="剪去单角的矩形 12"/>
          <p:cNvSpPr/>
          <p:nvPr/>
        </p:nvSpPr>
        <p:spPr>
          <a:xfrm flipH="1">
            <a:off x="3070246" y="2049736"/>
            <a:ext cx="2022290" cy="3097564"/>
          </a:xfrm>
          <a:prstGeom prst="snip1Rect">
            <a:avLst/>
          </a:prstGeom>
          <a:solidFill>
            <a:srgbClr val="F9B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4" name="文本框 13"/>
          <p:cNvSpPr txBox="1"/>
          <p:nvPr/>
        </p:nvSpPr>
        <p:spPr>
          <a:xfrm>
            <a:off x="3274568" y="2771782"/>
            <a:ext cx="1507649" cy="289823"/>
          </a:xfrm>
          <a:prstGeom prst="rect">
            <a:avLst/>
          </a:prstGeom>
          <a:noFill/>
        </p:spPr>
        <p:txBody>
          <a:bodyPr wrap="square" rtlCol="0">
            <a:spAutoFit/>
          </a:bodyPr>
          <a:lstStyle/>
          <a:p>
            <a:pPr>
              <a:lnSpc>
                <a:spcPts val="1500"/>
              </a:lnSpc>
            </a:pPr>
            <a:r>
              <a:rPr kumimoji="1" lang="en-US" altLang="zh-CN" sz="2000" b="1" dirty="0" smtClean="0">
                <a:solidFill>
                  <a:schemeClr val="tx1">
                    <a:lumMod val="75000"/>
                    <a:lumOff val="25000"/>
                  </a:schemeClr>
                </a:solidFill>
                <a:latin typeface="Impact"/>
                <a:cs typeface="Impact"/>
              </a:rPr>
              <a:t>Hardware</a:t>
            </a:r>
            <a:endParaRPr kumimoji="1" lang="zh-CN" altLang="en-US" sz="2000" b="1" dirty="0">
              <a:solidFill>
                <a:schemeClr val="tx1">
                  <a:lumMod val="75000"/>
                  <a:lumOff val="25000"/>
                </a:schemeClr>
              </a:solidFill>
              <a:latin typeface="Impact"/>
              <a:cs typeface="Impact"/>
            </a:endParaRPr>
          </a:p>
        </p:txBody>
      </p:sp>
      <p:sp>
        <p:nvSpPr>
          <p:cNvPr id="15" name="燕尾形 14"/>
          <p:cNvSpPr/>
          <p:nvPr/>
        </p:nvSpPr>
        <p:spPr>
          <a:xfrm rot="16200000">
            <a:off x="3395855" y="2444313"/>
            <a:ext cx="191301" cy="221879"/>
          </a:xfrm>
          <a:prstGeom prst="chevron">
            <a:avLst>
              <a:gd name="adj" fmla="val 62964"/>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16" name="燕尾形 15"/>
          <p:cNvSpPr/>
          <p:nvPr/>
        </p:nvSpPr>
        <p:spPr>
          <a:xfrm rot="16200000">
            <a:off x="3395855" y="2345474"/>
            <a:ext cx="191301" cy="221879"/>
          </a:xfrm>
          <a:prstGeom prst="chevron">
            <a:avLst>
              <a:gd name="adj" fmla="val 62964"/>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17" name="文本框 16"/>
          <p:cNvSpPr txBox="1"/>
          <p:nvPr/>
        </p:nvSpPr>
        <p:spPr>
          <a:xfrm>
            <a:off x="3136069" y="3095494"/>
            <a:ext cx="1904427" cy="1892826"/>
          </a:xfrm>
          <a:prstGeom prst="rect">
            <a:avLst/>
          </a:prstGeom>
          <a:noFill/>
        </p:spPr>
        <p:txBody>
          <a:bodyPr wrap="square" rtlCol="0">
            <a:spAutoFit/>
          </a:bodyPr>
          <a:lstStyle/>
          <a:p>
            <a:pPr lvl="0">
              <a:lnSpc>
                <a:spcPct val="130000"/>
              </a:lnSpc>
            </a:pPr>
            <a:r>
              <a:rPr lang="en-US" altLang="zh-CN" sz="1000" dirty="0">
                <a:solidFill>
                  <a:prstClr val="black"/>
                </a:solidFill>
                <a:latin typeface="微软雅黑" pitchFamily="34" charset="-122"/>
              </a:rPr>
              <a:t>We offer a variety of hardware manufactured as per the latest technology to ensure precise quality.</a:t>
            </a:r>
          </a:p>
          <a:p>
            <a:pPr lvl="0">
              <a:lnSpc>
                <a:spcPct val="130000"/>
              </a:lnSpc>
            </a:pPr>
            <a:r>
              <a:rPr lang="en-US" altLang="zh-CN" sz="1000" dirty="0">
                <a:solidFill>
                  <a:prstClr val="black"/>
                </a:solidFill>
                <a:latin typeface="微软雅黑" pitchFamily="34" charset="-122"/>
              </a:rPr>
              <a:t>We provide you precisely designed &amp; best-in quality hardware at a reasonable cost according to your request or drawing.</a:t>
            </a:r>
            <a:endParaRPr lang="zh-CN" altLang="zh-CN" sz="1000" dirty="0">
              <a:solidFill>
                <a:prstClr val="black"/>
              </a:solidFill>
              <a:latin typeface="微软雅黑" pitchFamily="34" charset="-122"/>
              <a:ea typeface="微软雅黑" pitchFamily="34" charset="-122"/>
            </a:endParaRPr>
          </a:p>
        </p:txBody>
      </p:sp>
      <p:sp>
        <p:nvSpPr>
          <p:cNvPr id="19" name="剪去单角的矩形 18"/>
          <p:cNvSpPr/>
          <p:nvPr/>
        </p:nvSpPr>
        <p:spPr>
          <a:xfrm flipH="1">
            <a:off x="5092536" y="2069519"/>
            <a:ext cx="2022289" cy="3097564"/>
          </a:xfrm>
          <a:prstGeom prst="snip1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0" name="文本框 19"/>
          <p:cNvSpPr txBox="1"/>
          <p:nvPr/>
        </p:nvSpPr>
        <p:spPr>
          <a:xfrm>
            <a:off x="5296857" y="2791565"/>
            <a:ext cx="1555040" cy="289823"/>
          </a:xfrm>
          <a:prstGeom prst="rect">
            <a:avLst/>
          </a:prstGeom>
          <a:noFill/>
        </p:spPr>
        <p:txBody>
          <a:bodyPr wrap="square" rtlCol="0">
            <a:spAutoFit/>
          </a:bodyPr>
          <a:lstStyle/>
          <a:p>
            <a:pPr>
              <a:lnSpc>
                <a:spcPts val="1500"/>
              </a:lnSpc>
            </a:pPr>
            <a:r>
              <a:rPr kumimoji="1" lang="en-US" altLang="zh-CN" sz="2000" b="1" dirty="0" smtClean="0">
                <a:solidFill>
                  <a:schemeClr val="tx1">
                    <a:lumMod val="75000"/>
                    <a:lumOff val="25000"/>
                  </a:schemeClr>
                </a:solidFill>
                <a:latin typeface="Impact"/>
                <a:cs typeface="Impact"/>
              </a:rPr>
              <a:t>Electrical</a:t>
            </a:r>
            <a:endParaRPr kumimoji="1" lang="zh-CN" altLang="en-US" sz="2000" b="1" dirty="0">
              <a:solidFill>
                <a:schemeClr val="tx1">
                  <a:lumMod val="75000"/>
                  <a:lumOff val="25000"/>
                </a:schemeClr>
              </a:solidFill>
              <a:latin typeface="Impact"/>
              <a:cs typeface="Impact"/>
            </a:endParaRPr>
          </a:p>
        </p:txBody>
      </p:sp>
      <p:sp>
        <p:nvSpPr>
          <p:cNvPr id="21" name="燕尾形 20"/>
          <p:cNvSpPr/>
          <p:nvPr/>
        </p:nvSpPr>
        <p:spPr>
          <a:xfrm rot="16200000">
            <a:off x="5418144" y="2464096"/>
            <a:ext cx="191301" cy="221879"/>
          </a:xfrm>
          <a:prstGeom prst="chevron">
            <a:avLst>
              <a:gd name="adj" fmla="val 62964"/>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22" name="燕尾形 21"/>
          <p:cNvSpPr/>
          <p:nvPr/>
        </p:nvSpPr>
        <p:spPr>
          <a:xfrm rot="16200000">
            <a:off x="5418144" y="2365257"/>
            <a:ext cx="191301" cy="221879"/>
          </a:xfrm>
          <a:prstGeom prst="chevron">
            <a:avLst>
              <a:gd name="adj" fmla="val 62964"/>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23" name="文本框 22"/>
          <p:cNvSpPr txBox="1"/>
          <p:nvPr/>
        </p:nvSpPr>
        <p:spPr>
          <a:xfrm>
            <a:off x="5158359" y="3108190"/>
            <a:ext cx="1904426" cy="1292662"/>
          </a:xfrm>
          <a:prstGeom prst="rect">
            <a:avLst/>
          </a:prstGeom>
          <a:noFill/>
        </p:spPr>
        <p:txBody>
          <a:bodyPr wrap="square" rtlCol="0">
            <a:spAutoFit/>
          </a:bodyPr>
          <a:lstStyle/>
          <a:p>
            <a:pPr lvl="0">
              <a:lnSpc>
                <a:spcPct val="130000"/>
              </a:lnSpc>
            </a:pPr>
            <a:r>
              <a:rPr lang="en-US" altLang="zh-CN" sz="1000" dirty="0">
                <a:solidFill>
                  <a:prstClr val="black"/>
                </a:solidFill>
                <a:latin typeface="微软雅黑" pitchFamily="34" charset="-122"/>
              </a:rPr>
              <a:t>Our R &amp; D department is developing in-vehicle and home electronics. Our own car navigator and smart outlet brands are now available.</a:t>
            </a:r>
            <a:endParaRPr lang="zh-CN" altLang="zh-CN" sz="1000" dirty="0">
              <a:solidFill>
                <a:prstClr val="black"/>
              </a:solidFill>
              <a:latin typeface="微软雅黑" pitchFamily="34" charset="-122"/>
              <a:ea typeface="微软雅黑" pitchFamily="34" charset="-122"/>
            </a:endParaRPr>
          </a:p>
        </p:txBody>
      </p:sp>
      <p:sp>
        <p:nvSpPr>
          <p:cNvPr id="25" name="剪去单角的矩形 24"/>
          <p:cNvSpPr/>
          <p:nvPr/>
        </p:nvSpPr>
        <p:spPr>
          <a:xfrm flipH="1">
            <a:off x="7114825" y="2045936"/>
            <a:ext cx="2022289" cy="3097564"/>
          </a:xfrm>
          <a:prstGeom prst="snip1Rect">
            <a:avLst/>
          </a:prstGeom>
          <a:solidFill>
            <a:srgbClr val="FA6E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6" name="文本框 25"/>
          <p:cNvSpPr txBox="1"/>
          <p:nvPr/>
        </p:nvSpPr>
        <p:spPr>
          <a:xfrm>
            <a:off x="7319146" y="2767982"/>
            <a:ext cx="1439843" cy="289823"/>
          </a:xfrm>
          <a:prstGeom prst="rect">
            <a:avLst/>
          </a:prstGeom>
          <a:noFill/>
        </p:spPr>
        <p:txBody>
          <a:bodyPr wrap="square" rtlCol="0">
            <a:spAutoFit/>
          </a:bodyPr>
          <a:lstStyle/>
          <a:p>
            <a:pPr>
              <a:lnSpc>
                <a:spcPts val="1500"/>
              </a:lnSpc>
            </a:pPr>
            <a:r>
              <a:rPr kumimoji="1" lang="en-US" altLang="zh-CN" sz="2000" b="1" dirty="0" smtClean="0">
                <a:solidFill>
                  <a:schemeClr val="tx1">
                    <a:lumMod val="75000"/>
                    <a:lumOff val="25000"/>
                  </a:schemeClr>
                </a:solidFill>
                <a:latin typeface="Impact"/>
                <a:cs typeface="Impact"/>
              </a:rPr>
              <a:t>Tools</a:t>
            </a:r>
            <a:endParaRPr kumimoji="1" lang="zh-CN" altLang="en-US" sz="2000" b="1" dirty="0">
              <a:solidFill>
                <a:schemeClr val="tx1">
                  <a:lumMod val="75000"/>
                  <a:lumOff val="25000"/>
                </a:schemeClr>
              </a:solidFill>
              <a:latin typeface="Impact"/>
              <a:cs typeface="Impact"/>
            </a:endParaRPr>
          </a:p>
        </p:txBody>
      </p:sp>
      <p:sp>
        <p:nvSpPr>
          <p:cNvPr id="27" name="燕尾形 26"/>
          <p:cNvSpPr/>
          <p:nvPr/>
        </p:nvSpPr>
        <p:spPr>
          <a:xfrm rot="16200000">
            <a:off x="7440433" y="2440513"/>
            <a:ext cx="191301" cy="221879"/>
          </a:xfrm>
          <a:prstGeom prst="chevron">
            <a:avLst>
              <a:gd name="adj" fmla="val 62964"/>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28" name="燕尾形 27"/>
          <p:cNvSpPr/>
          <p:nvPr/>
        </p:nvSpPr>
        <p:spPr>
          <a:xfrm rot="16200000">
            <a:off x="7440433" y="2341674"/>
            <a:ext cx="191301" cy="221879"/>
          </a:xfrm>
          <a:prstGeom prst="chevron">
            <a:avLst>
              <a:gd name="adj" fmla="val 62964"/>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29" name="文本框 28"/>
          <p:cNvSpPr txBox="1"/>
          <p:nvPr/>
        </p:nvSpPr>
        <p:spPr>
          <a:xfrm>
            <a:off x="7180648" y="3108190"/>
            <a:ext cx="1904426" cy="1492716"/>
          </a:xfrm>
          <a:prstGeom prst="rect">
            <a:avLst/>
          </a:prstGeom>
          <a:noFill/>
        </p:spPr>
        <p:txBody>
          <a:bodyPr wrap="square" rtlCol="0">
            <a:spAutoFit/>
          </a:bodyPr>
          <a:lstStyle/>
          <a:p>
            <a:pPr lvl="0">
              <a:lnSpc>
                <a:spcPct val="130000"/>
              </a:lnSpc>
            </a:pPr>
            <a:r>
              <a:rPr lang="en-US" altLang="zh-CN" sz="1000" dirty="0">
                <a:solidFill>
                  <a:prstClr val="black"/>
                </a:solidFill>
                <a:latin typeface="微软雅黑" pitchFamily="34" charset="-122"/>
              </a:rPr>
              <a:t>We provide a variety of fastener removal tools, such as the drivers and wrenches. At the same time, our tools are widely used in a variety of sports equipment, especially in skateboards.</a:t>
            </a:r>
            <a:endParaRPr lang="zh-CN" altLang="zh-CN" sz="1000" dirty="0">
              <a:solidFill>
                <a:prstClr val="black"/>
              </a:solidFill>
              <a:latin typeface="微软雅黑" pitchFamily="34" charset="-122"/>
              <a:ea typeface="微软雅黑" pitchFamily="34" charset="-122"/>
            </a:endParaRPr>
          </a:p>
        </p:txBody>
      </p:sp>
      <p:sp>
        <p:nvSpPr>
          <p:cNvPr id="30" name="文本框 29"/>
          <p:cNvSpPr txBox="1"/>
          <p:nvPr/>
        </p:nvSpPr>
        <p:spPr>
          <a:xfrm>
            <a:off x="326336" y="211044"/>
            <a:ext cx="3095774" cy="646331"/>
          </a:xfrm>
          <a:prstGeom prst="rect">
            <a:avLst/>
          </a:prstGeom>
          <a:noFill/>
        </p:spPr>
        <p:txBody>
          <a:bodyPr wrap="square" rtlCol="0">
            <a:spAutoFit/>
          </a:bodyPr>
          <a:lstStyle/>
          <a:p>
            <a:r>
              <a:rPr kumimoji="1" lang="en-US" altLang="zh-CN" sz="3600" dirty="0" smtClean="0">
                <a:solidFill>
                  <a:srgbClr val="F9B616"/>
                </a:solidFill>
                <a:latin typeface="Impact"/>
                <a:ea typeface="微软雅黑"/>
                <a:cs typeface="Impact"/>
              </a:rPr>
              <a:t>WHAT WE DO</a:t>
            </a:r>
          </a:p>
        </p:txBody>
      </p:sp>
      <p:sp>
        <p:nvSpPr>
          <p:cNvPr id="31" name="文本框 30"/>
          <p:cNvSpPr txBox="1"/>
          <p:nvPr/>
        </p:nvSpPr>
        <p:spPr>
          <a:xfrm>
            <a:off x="3549525" y="206934"/>
            <a:ext cx="5102767" cy="932563"/>
          </a:xfrm>
          <a:prstGeom prst="rect">
            <a:avLst/>
          </a:prstGeom>
          <a:noFill/>
        </p:spPr>
        <p:txBody>
          <a:bodyPr wrap="square" rtlCol="0">
            <a:spAutoFit/>
          </a:bodyPr>
          <a:lstStyle/>
          <a:p>
            <a:pPr>
              <a:lnSpc>
                <a:spcPct val="130000"/>
              </a:lnSpc>
            </a:pPr>
            <a:r>
              <a:rPr lang="en-US" altLang="zh-CN" sz="1400" dirty="0">
                <a:solidFill>
                  <a:srgbClr val="FFFF00"/>
                </a:solidFill>
                <a:latin typeface="Arial" panose="020B0604020202020204" pitchFamily="34" charset="0"/>
                <a:cs typeface="Arial" panose="020B0604020202020204" pitchFamily="34" charset="0"/>
              </a:rPr>
              <a:t>Integration of our own and the surrounding resources, use our design and production advantages to provide you with a variety of standard and non-standard hardware.</a:t>
            </a:r>
            <a:endParaRPr kumimoji="1" lang="en-US" altLang="zh-CN" sz="1400" dirty="0">
              <a:solidFill>
                <a:srgbClr val="FFFF00"/>
              </a:solidFill>
              <a:latin typeface="Arial" panose="020B0604020202020204" pitchFamily="34" charset="0"/>
              <a:ea typeface="微软雅黑" pitchFamily="34" charset="-122"/>
              <a:cs typeface="Arial" panose="020B0604020202020204" pitchFamily="34" charset="0"/>
            </a:endParaRPr>
          </a:p>
        </p:txBody>
      </p:sp>
    </p:spTree>
    <p:extLst>
      <p:ext uri="{BB962C8B-B14F-4D97-AF65-F5344CB8AC3E}">
        <p14:creationId xmlns:p14="http://schemas.microsoft.com/office/powerpoint/2010/main" val="96400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0" y="3112997"/>
            <a:ext cx="1534657" cy="1569727"/>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5" name="矩形 4"/>
          <p:cNvSpPr/>
          <p:nvPr/>
        </p:nvSpPr>
        <p:spPr>
          <a:xfrm>
            <a:off x="1534657" y="3112997"/>
            <a:ext cx="7609343" cy="1569727"/>
          </a:xfrm>
          <a:prstGeom prst="rect">
            <a:avLst/>
          </a:prstGeom>
          <a:solidFill>
            <a:srgbClr val="797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6" name="文本框 5"/>
          <p:cNvSpPr txBox="1"/>
          <p:nvPr/>
        </p:nvSpPr>
        <p:spPr>
          <a:xfrm>
            <a:off x="1786573" y="3385468"/>
            <a:ext cx="7105510" cy="1015663"/>
          </a:xfrm>
          <a:prstGeom prst="rect">
            <a:avLst/>
          </a:prstGeom>
          <a:noFill/>
        </p:spPr>
        <p:txBody>
          <a:bodyPr wrap="square" rtlCol="0">
            <a:spAutoFit/>
          </a:bodyPr>
          <a:lstStyle/>
          <a:p>
            <a:r>
              <a:rPr kumimoji="1" lang="en-US" altLang="zh-CN" sz="6000" dirty="0" smtClean="0">
                <a:solidFill>
                  <a:prstClr val="black">
                    <a:lumMod val="85000"/>
                    <a:lumOff val="15000"/>
                  </a:prstClr>
                </a:solidFill>
                <a:latin typeface="Impact"/>
                <a:ea typeface="微软雅黑"/>
                <a:cs typeface="Impact"/>
              </a:rPr>
              <a:t>OUR</a:t>
            </a:r>
            <a:r>
              <a:rPr kumimoji="1" lang="zh-CN" altLang="en-US" sz="6000" dirty="0" smtClean="0">
                <a:solidFill>
                  <a:prstClr val="black">
                    <a:lumMod val="85000"/>
                    <a:lumOff val="15000"/>
                  </a:prstClr>
                </a:solidFill>
                <a:latin typeface="Impact"/>
                <a:ea typeface="微软雅黑"/>
                <a:cs typeface="Impact"/>
              </a:rPr>
              <a:t> </a:t>
            </a:r>
            <a:r>
              <a:rPr kumimoji="1" lang="en-US" altLang="zh-CN" sz="6000" dirty="0" smtClean="0">
                <a:solidFill>
                  <a:prstClr val="black">
                    <a:lumMod val="85000"/>
                    <a:lumOff val="15000"/>
                  </a:prstClr>
                </a:solidFill>
                <a:latin typeface="Impact"/>
                <a:ea typeface="微软雅黑"/>
                <a:cs typeface="Impact"/>
              </a:rPr>
              <a:t>SKILLS</a:t>
            </a:r>
            <a:endParaRPr kumimoji="1" lang="zh-CN" altLang="en-US" sz="6000" dirty="0">
              <a:solidFill>
                <a:prstClr val="black">
                  <a:lumMod val="85000"/>
                  <a:lumOff val="15000"/>
                </a:prstClr>
              </a:solidFill>
              <a:latin typeface="Impact"/>
              <a:ea typeface="微软雅黑"/>
              <a:cs typeface="Impact"/>
            </a:endParaRPr>
          </a:p>
        </p:txBody>
      </p:sp>
      <p:sp>
        <p:nvSpPr>
          <p:cNvPr id="13" name="椭圆 12"/>
          <p:cNvSpPr/>
          <p:nvPr/>
        </p:nvSpPr>
        <p:spPr>
          <a:xfrm>
            <a:off x="154198" y="3289049"/>
            <a:ext cx="1208502" cy="1208502"/>
          </a:xfrm>
          <a:prstGeom prst="ellipse">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7200" dirty="0">
                <a:solidFill>
                  <a:schemeClr val="bg1">
                    <a:lumMod val="65000"/>
                  </a:schemeClr>
                </a:solidFill>
                <a:latin typeface="Impact"/>
                <a:ea typeface="宋体"/>
                <a:cs typeface="Impact"/>
              </a:rPr>
              <a:t>3</a:t>
            </a:r>
            <a:endParaRPr kumimoji="1" lang="zh-CN" altLang="en-US" sz="7200" dirty="0">
              <a:solidFill>
                <a:schemeClr val="bg1">
                  <a:lumMod val="65000"/>
                </a:schemeClr>
              </a:solidFill>
              <a:latin typeface="Impact"/>
              <a:ea typeface="宋体"/>
              <a:cs typeface="Impact"/>
            </a:endParaRPr>
          </a:p>
        </p:txBody>
      </p:sp>
    </p:spTree>
    <p:extLst>
      <p:ext uri="{BB962C8B-B14F-4D97-AF65-F5344CB8AC3E}">
        <p14:creationId xmlns:p14="http://schemas.microsoft.com/office/powerpoint/2010/main" val="20522430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组 5"/>
          <p:cNvGrpSpPr/>
          <p:nvPr/>
        </p:nvGrpSpPr>
        <p:grpSpPr>
          <a:xfrm>
            <a:off x="-1993407" y="383496"/>
            <a:ext cx="6082707" cy="2157282"/>
            <a:chOff x="-899626" y="537940"/>
            <a:chExt cx="4774140" cy="1693188"/>
          </a:xfrm>
        </p:grpSpPr>
        <p:sp>
          <p:nvSpPr>
            <p:cNvPr id="2" name="梯形 1"/>
            <p:cNvSpPr/>
            <p:nvPr/>
          </p:nvSpPr>
          <p:spPr>
            <a:xfrm>
              <a:off x="-899626" y="537940"/>
              <a:ext cx="4101239" cy="423297"/>
            </a:xfrm>
            <a:prstGeom prst="trapezoid">
              <a:avLst>
                <a:gd name="adj" fmla="val 52087"/>
              </a:avLst>
            </a:prstGeom>
            <a:solidFill>
              <a:srgbClr val="FA96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 name="梯形 2"/>
            <p:cNvSpPr/>
            <p:nvPr/>
          </p:nvSpPr>
          <p:spPr>
            <a:xfrm>
              <a:off x="-676671" y="961237"/>
              <a:ext cx="4101239" cy="423297"/>
            </a:xfrm>
            <a:prstGeom prst="trapezoid">
              <a:avLst>
                <a:gd name="adj" fmla="val 52087"/>
              </a:avLst>
            </a:prstGeom>
            <a:solidFill>
              <a:srgbClr val="F9B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 name="梯形 3"/>
            <p:cNvSpPr/>
            <p:nvPr/>
          </p:nvSpPr>
          <p:spPr>
            <a:xfrm>
              <a:off x="-449680" y="1384534"/>
              <a:ext cx="4101239" cy="423297"/>
            </a:xfrm>
            <a:prstGeom prst="trapezoid">
              <a:avLst>
                <a:gd name="adj" fmla="val 52087"/>
              </a:avLst>
            </a:prstGeom>
            <a:solidFill>
              <a:srgbClr val="797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 name="梯形 4"/>
            <p:cNvSpPr/>
            <p:nvPr/>
          </p:nvSpPr>
          <p:spPr>
            <a:xfrm>
              <a:off x="-226725" y="1807831"/>
              <a:ext cx="4101239" cy="423297"/>
            </a:xfrm>
            <a:prstGeom prst="trapezoid">
              <a:avLst>
                <a:gd name="adj" fmla="val 52087"/>
              </a:avLst>
            </a:prstGeom>
            <a:solidFill>
              <a:srgbClr val="FA6E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grpSp>
        <p:nvGrpSpPr>
          <p:cNvPr id="7" name="组 6"/>
          <p:cNvGrpSpPr/>
          <p:nvPr/>
        </p:nvGrpSpPr>
        <p:grpSpPr>
          <a:xfrm rot="17869698">
            <a:off x="-1353974" y="3643091"/>
            <a:ext cx="6082707" cy="2157282"/>
            <a:chOff x="-899626" y="537940"/>
            <a:chExt cx="4774140" cy="1693188"/>
          </a:xfrm>
        </p:grpSpPr>
        <p:sp>
          <p:nvSpPr>
            <p:cNvPr id="8" name="梯形 7"/>
            <p:cNvSpPr/>
            <p:nvPr/>
          </p:nvSpPr>
          <p:spPr>
            <a:xfrm>
              <a:off x="-899626" y="537940"/>
              <a:ext cx="4101239" cy="423297"/>
            </a:xfrm>
            <a:prstGeom prst="trapezoid">
              <a:avLst>
                <a:gd name="adj" fmla="val 52087"/>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9" name="梯形 8"/>
            <p:cNvSpPr/>
            <p:nvPr/>
          </p:nvSpPr>
          <p:spPr>
            <a:xfrm>
              <a:off x="-676672" y="961237"/>
              <a:ext cx="4101239" cy="423297"/>
            </a:xfrm>
            <a:prstGeom prst="trapezoid">
              <a:avLst>
                <a:gd name="adj" fmla="val 52087"/>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 name="梯形 9"/>
            <p:cNvSpPr/>
            <p:nvPr/>
          </p:nvSpPr>
          <p:spPr>
            <a:xfrm>
              <a:off x="-449680" y="1384534"/>
              <a:ext cx="4101239" cy="423297"/>
            </a:xfrm>
            <a:prstGeom prst="trapezoid">
              <a:avLst>
                <a:gd name="adj" fmla="val 52087"/>
              </a:avLst>
            </a:prstGeom>
            <a:solidFill>
              <a:srgbClr val="797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1" name="梯形 10"/>
            <p:cNvSpPr/>
            <p:nvPr/>
          </p:nvSpPr>
          <p:spPr>
            <a:xfrm>
              <a:off x="-226725" y="1807831"/>
              <a:ext cx="4101239" cy="423297"/>
            </a:xfrm>
            <a:prstGeom prst="trapezoid">
              <a:avLst>
                <a:gd name="adj" fmla="val 52087"/>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cxnSp>
        <p:nvCxnSpPr>
          <p:cNvPr id="12" name="直线连接符 11"/>
          <p:cNvCxnSpPr/>
          <p:nvPr/>
        </p:nvCxnSpPr>
        <p:spPr>
          <a:xfrm flipH="1">
            <a:off x="3808530" y="866280"/>
            <a:ext cx="5170097" cy="0"/>
          </a:xfrm>
          <a:prstGeom prst="line">
            <a:avLst/>
          </a:prstGeom>
          <a:ln w="12700" cmpd="sng">
            <a:gradFill flip="none" rotWithShape="1">
              <a:gsLst>
                <a:gs pos="100000">
                  <a:prstClr val="white">
                    <a:alpha val="0"/>
                  </a:prstClr>
                </a:gs>
                <a:gs pos="0">
                  <a:schemeClr val="bg1">
                    <a:alpha val="6500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13" name="文本框 12"/>
          <p:cNvSpPr txBox="1"/>
          <p:nvPr/>
        </p:nvSpPr>
        <p:spPr>
          <a:xfrm>
            <a:off x="4312915" y="1061020"/>
            <a:ext cx="4665712" cy="3213187"/>
          </a:xfrm>
          <a:prstGeom prst="rect">
            <a:avLst/>
          </a:prstGeom>
          <a:noFill/>
        </p:spPr>
        <p:txBody>
          <a:bodyPr wrap="square" rtlCol="0">
            <a:spAutoFit/>
          </a:bodyPr>
          <a:lstStyle/>
          <a:p>
            <a:pPr>
              <a:lnSpc>
                <a:spcPct val="130000"/>
              </a:lnSpc>
            </a:pPr>
            <a:r>
              <a:rPr lang="en-US" altLang="zh-CN" sz="1200" dirty="0">
                <a:solidFill>
                  <a:schemeClr val="bg1">
                    <a:lumMod val="75000"/>
                  </a:schemeClr>
                </a:solidFill>
                <a:latin typeface="Arial" panose="020B0604020202020204" pitchFamily="34" charset="0"/>
                <a:cs typeface="Arial" panose="020B0604020202020204" pitchFamily="34" charset="0"/>
              </a:rPr>
              <a:t>Stability. At a time when many hardware purchasers are concerned about the quality stability of their products, Ever Hardware, is a solid, trusted, accountable partner.</a:t>
            </a:r>
          </a:p>
          <a:p>
            <a:pPr>
              <a:lnSpc>
                <a:spcPct val="130000"/>
              </a:lnSpc>
            </a:pPr>
            <a:r>
              <a:rPr lang="en-US" altLang="zh-CN" sz="1200" dirty="0">
                <a:solidFill>
                  <a:schemeClr val="bg1">
                    <a:lumMod val="75000"/>
                  </a:schemeClr>
                </a:solidFill>
                <a:latin typeface="Arial" panose="020B0604020202020204" pitchFamily="34" charset="0"/>
                <a:cs typeface="Arial" panose="020B0604020202020204" pitchFamily="34" charset="0"/>
              </a:rPr>
              <a:t>Cost management. Many hardware providers have recognized the wisdom of outsourcing their operational functions. With Ever Hardware, you can be confident that your needs will be met. And you can be sure that we will provide contracted or agreed-upon services at a fair price.</a:t>
            </a:r>
          </a:p>
          <a:p>
            <a:pPr>
              <a:lnSpc>
                <a:spcPct val="130000"/>
              </a:lnSpc>
            </a:pPr>
            <a:r>
              <a:rPr lang="en-US" altLang="zh-CN" sz="1200" dirty="0">
                <a:solidFill>
                  <a:schemeClr val="bg1">
                    <a:lumMod val="75000"/>
                  </a:schemeClr>
                </a:solidFill>
                <a:latin typeface="Arial" panose="020B0604020202020204" pitchFamily="34" charset="0"/>
                <a:cs typeface="Arial" panose="020B0604020202020204" pitchFamily="34" charset="0"/>
              </a:rPr>
              <a:t>Advanced technology. Ever Hardware has a first-class engineering and R &amp; D team, with state-of-the-art reporting and audit controls.</a:t>
            </a:r>
          </a:p>
          <a:p>
            <a:pPr>
              <a:lnSpc>
                <a:spcPct val="130000"/>
              </a:lnSpc>
            </a:pPr>
            <a:r>
              <a:rPr lang="en-US" altLang="zh-CN" sz="1200" dirty="0">
                <a:solidFill>
                  <a:schemeClr val="bg1">
                    <a:lumMod val="75000"/>
                  </a:schemeClr>
                </a:solidFill>
                <a:latin typeface="Arial" panose="020B0604020202020204" pitchFamily="34" charset="0"/>
                <a:cs typeface="Arial" panose="020B0604020202020204" pitchFamily="34" charset="0"/>
              </a:rPr>
              <a:t>Innovation. We can help establish a vision of market changes and describe where you can be in this changing environment. We have insights on how to achieve tomorrow’s goals today.</a:t>
            </a:r>
            <a:endParaRPr lang="en-US" altLang="zh-CN" sz="1200" dirty="0">
              <a:solidFill>
                <a:schemeClr val="bg1">
                  <a:lumMod val="75000"/>
                </a:schemeClr>
              </a:solidFill>
              <a:latin typeface="Arial" panose="020B0604020202020204" pitchFamily="34" charset="0"/>
              <a:ea typeface="微软雅黑" pitchFamily="34" charset="-122"/>
              <a:cs typeface="Arial" panose="020B0604020202020204" pitchFamily="34" charset="0"/>
            </a:endParaRPr>
          </a:p>
        </p:txBody>
      </p:sp>
      <p:sp>
        <p:nvSpPr>
          <p:cNvPr id="14" name="文本框 13"/>
          <p:cNvSpPr txBox="1"/>
          <p:nvPr/>
        </p:nvSpPr>
        <p:spPr>
          <a:xfrm>
            <a:off x="3484685" y="96839"/>
            <a:ext cx="4815799" cy="769441"/>
          </a:xfrm>
          <a:prstGeom prst="rect">
            <a:avLst/>
          </a:prstGeom>
          <a:noFill/>
        </p:spPr>
        <p:txBody>
          <a:bodyPr wrap="square" rtlCol="0">
            <a:spAutoFit/>
          </a:bodyPr>
          <a:lstStyle/>
          <a:p>
            <a:pPr algn="r"/>
            <a:r>
              <a:rPr kumimoji="1" lang="en-US" altLang="zh-CN" sz="4400" dirty="0" smtClean="0">
                <a:solidFill>
                  <a:srgbClr val="FA9618"/>
                </a:solidFill>
                <a:latin typeface="Impact"/>
                <a:ea typeface="微软雅黑"/>
                <a:cs typeface="Impact"/>
              </a:rPr>
              <a:t>OUR</a:t>
            </a:r>
            <a:r>
              <a:rPr kumimoji="1" lang="zh-CN" altLang="en-US" sz="4400" dirty="0" smtClean="0">
                <a:solidFill>
                  <a:srgbClr val="FA9618"/>
                </a:solidFill>
                <a:latin typeface="Impact"/>
                <a:ea typeface="微软雅黑"/>
                <a:cs typeface="Impact"/>
              </a:rPr>
              <a:t> </a:t>
            </a:r>
            <a:r>
              <a:rPr kumimoji="1" lang="en-US" altLang="zh-CN" sz="4400" dirty="0" smtClean="0">
                <a:solidFill>
                  <a:srgbClr val="FA9618"/>
                </a:solidFill>
                <a:latin typeface="Impact"/>
                <a:ea typeface="微软雅黑"/>
                <a:cs typeface="Impact"/>
              </a:rPr>
              <a:t>SKILLS</a:t>
            </a:r>
            <a:endParaRPr kumimoji="1" lang="zh-CN" altLang="en-US" sz="4400" dirty="0">
              <a:solidFill>
                <a:srgbClr val="FA9618"/>
              </a:solidFill>
              <a:latin typeface="Impact"/>
              <a:ea typeface="微软雅黑"/>
              <a:cs typeface="Impact"/>
            </a:endParaRPr>
          </a:p>
        </p:txBody>
      </p:sp>
      <p:sp>
        <p:nvSpPr>
          <p:cNvPr id="16" name="文本框 15"/>
          <p:cNvSpPr txBox="1"/>
          <p:nvPr/>
        </p:nvSpPr>
        <p:spPr>
          <a:xfrm>
            <a:off x="155967" y="380328"/>
            <a:ext cx="379255" cy="553998"/>
          </a:xfrm>
          <a:prstGeom prst="rect">
            <a:avLst/>
          </a:prstGeom>
          <a:noFill/>
        </p:spPr>
        <p:txBody>
          <a:bodyPr wrap="square" rtlCol="0">
            <a:spAutoFit/>
          </a:bodyPr>
          <a:lstStyle/>
          <a:p>
            <a:r>
              <a:rPr kumimoji="1" lang="en-US" altLang="zh-CN" sz="3000" dirty="0" smtClean="0">
                <a:solidFill>
                  <a:schemeClr val="tx1">
                    <a:lumMod val="75000"/>
                    <a:lumOff val="25000"/>
                  </a:schemeClr>
                </a:solidFill>
                <a:latin typeface="Impact"/>
                <a:ea typeface="微软雅黑"/>
                <a:cs typeface="Impact"/>
              </a:rPr>
              <a:t>1</a:t>
            </a:r>
            <a:endParaRPr kumimoji="1" lang="zh-CN" altLang="en-US" sz="3000" dirty="0">
              <a:solidFill>
                <a:schemeClr val="tx1">
                  <a:lumMod val="75000"/>
                  <a:lumOff val="25000"/>
                </a:schemeClr>
              </a:solidFill>
              <a:latin typeface="Impact"/>
              <a:ea typeface="微软雅黑"/>
              <a:cs typeface="Impact"/>
            </a:endParaRPr>
          </a:p>
        </p:txBody>
      </p:sp>
      <p:sp>
        <p:nvSpPr>
          <p:cNvPr id="17" name="文本框 16"/>
          <p:cNvSpPr txBox="1"/>
          <p:nvPr/>
        </p:nvSpPr>
        <p:spPr>
          <a:xfrm>
            <a:off x="155967" y="907362"/>
            <a:ext cx="379255" cy="553998"/>
          </a:xfrm>
          <a:prstGeom prst="rect">
            <a:avLst/>
          </a:prstGeom>
          <a:noFill/>
        </p:spPr>
        <p:txBody>
          <a:bodyPr wrap="square" rtlCol="0">
            <a:spAutoFit/>
          </a:bodyPr>
          <a:lstStyle/>
          <a:p>
            <a:r>
              <a:rPr kumimoji="1" lang="en-US" altLang="zh-CN" sz="3000" dirty="0" smtClean="0">
                <a:solidFill>
                  <a:schemeClr val="tx1">
                    <a:lumMod val="75000"/>
                    <a:lumOff val="25000"/>
                  </a:schemeClr>
                </a:solidFill>
                <a:latin typeface="Impact"/>
                <a:ea typeface="微软雅黑"/>
                <a:cs typeface="Impact"/>
              </a:rPr>
              <a:t>2</a:t>
            </a:r>
            <a:endParaRPr kumimoji="1" lang="zh-CN" altLang="en-US" sz="3000" dirty="0">
              <a:solidFill>
                <a:schemeClr val="tx1">
                  <a:lumMod val="75000"/>
                  <a:lumOff val="25000"/>
                </a:schemeClr>
              </a:solidFill>
              <a:latin typeface="Impact"/>
              <a:ea typeface="微软雅黑"/>
              <a:cs typeface="Impact"/>
            </a:endParaRPr>
          </a:p>
        </p:txBody>
      </p:sp>
      <p:sp>
        <p:nvSpPr>
          <p:cNvPr id="18" name="文本框 17"/>
          <p:cNvSpPr txBox="1"/>
          <p:nvPr/>
        </p:nvSpPr>
        <p:spPr>
          <a:xfrm>
            <a:off x="155967" y="1446682"/>
            <a:ext cx="379255" cy="553998"/>
          </a:xfrm>
          <a:prstGeom prst="rect">
            <a:avLst/>
          </a:prstGeom>
          <a:noFill/>
        </p:spPr>
        <p:txBody>
          <a:bodyPr wrap="square" rtlCol="0">
            <a:spAutoFit/>
          </a:bodyPr>
          <a:lstStyle/>
          <a:p>
            <a:r>
              <a:rPr kumimoji="1" lang="en-US" altLang="zh-CN" sz="3000" dirty="0" smtClean="0">
                <a:solidFill>
                  <a:schemeClr val="tx1">
                    <a:lumMod val="75000"/>
                    <a:lumOff val="25000"/>
                  </a:schemeClr>
                </a:solidFill>
                <a:latin typeface="Impact"/>
                <a:ea typeface="微软雅黑"/>
                <a:cs typeface="Impact"/>
              </a:rPr>
              <a:t>3</a:t>
            </a:r>
            <a:endParaRPr kumimoji="1" lang="zh-CN" altLang="en-US" sz="3000" dirty="0">
              <a:solidFill>
                <a:schemeClr val="tx1">
                  <a:lumMod val="75000"/>
                  <a:lumOff val="25000"/>
                </a:schemeClr>
              </a:solidFill>
              <a:latin typeface="Impact"/>
              <a:ea typeface="微软雅黑"/>
              <a:cs typeface="Impact"/>
            </a:endParaRPr>
          </a:p>
        </p:txBody>
      </p:sp>
      <p:sp>
        <p:nvSpPr>
          <p:cNvPr id="19" name="文本框 18"/>
          <p:cNvSpPr txBox="1"/>
          <p:nvPr/>
        </p:nvSpPr>
        <p:spPr>
          <a:xfrm>
            <a:off x="155967" y="1986003"/>
            <a:ext cx="379255" cy="553998"/>
          </a:xfrm>
          <a:prstGeom prst="rect">
            <a:avLst/>
          </a:prstGeom>
          <a:noFill/>
        </p:spPr>
        <p:txBody>
          <a:bodyPr wrap="square" rtlCol="0">
            <a:spAutoFit/>
          </a:bodyPr>
          <a:lstStyle/>
          <a:p>
            <a:r>
              <a:rPr kumimoji="1" lang="en-US" altLang="zh-CN" sz="3000" dirty="0" smtClean="0">
                <a:solidFill>
                  <a:schemeClr val="tx1">
                    <a:lumMod val="75000"/>
                    <a:lumOff val="25000"/>
                  </a:schemeClr>
                </a:solidFill>
                <a:latin typeface="Impact"/>
                <a:ea typeface="微软雅黑"/>
                <a:cs typeface="Impact"/>
              </a:rPr>
              <a:t>4</a:t>
            </a:r>
            <a:endParaRPr kumimoji="1" lang="zh-CN" altLang="en-US" sz="3000" dirty="0">
              <a:solidFill>
                <a:schemeClr val="tx1">
                  <a:lumMod val="75000"/>
                  <a:lumOff val="25000"/>
                </a:schemeClr>
              </a:solidFill>
              <a:latin typeface="Impact"/>
              <a:ea typeface="微软雅黑"/>
              <a:cs typeface="Impact"/>
            </a:endParaRPr>
          </a:p>
        </p:txBody>
      </p:sp>
      <p:cxnSp>
        <p:nvCxnSpPr>
          <p:cNvPr id="21" name="直线连接符 20"/>
          <p:cNvCxnSpPr/>
          <p:nvPr/>
        </p:nvCxnSpPr>
        <p:spPr>
          <a:xfrm>
            <a:off x="570502" y="467390"/>
            <a:ext cx="0" cy="39889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直线连接符 28"/>
          <p:cNvCxnSpPr/>
          <p:nvPr/>
        </p:nvCxnSpPr>
        <p:spPr>
          <a:xfrm>
            <a:off x="570502" y="1015578"/>
            <a:ext cx="0" cy="39889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直线连接符 29"/>
          <p:cNvCxnSpPr/>
          <p:nvPr/>
        </p:nvCxnSpPr>
        <p:spPr>
          <a:xfrm>
            <a:off x="570175" y="1525382"/>
            <a:ext cx="0" cy="39889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直线连接符 30"/>
          <p:cNvCxnSpPr/>
          <p:nvPr/>
        </p:nvCxnSpPr>
        <p:spPr>
          <a:xfrm>
            <a:off x="570175" y="2087873"/>
            <a:ext cx="0" cy="39889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2" name="矩形 31"/>
          <p:cNvSpPr/>
          <p:nvPr/>
        </p:nvSpPr>
        <p:spPr>
          <a:xfrm>
            <a:off x="627262" y="480630"/>
            <a:ext cx="2324524" cy="372410"/>
          </a:xfrm>
          <a:prstGeom prst="rect">
            <a:avLst/>
          </a:prstGeom>
        </p:spPr>
        <p:txBody>
          <a:bodyPr wrap="square">
            <a:spAutoFit/>
          </a:bodyPr>
          <a:lstStyle/>
          <a:p>
            <a:pPr>
              <a:lnSpc>
                <a:spcPct val="130000"/>
              </a:lnSpc>
            </a:pPr>
            <a:r>
              <a:rPr lang="en-US" altLang="zh-CN" sz="1400" dirty="0" smtClean="0">
                <a:solidFill>
                  <a:schemeClr val="tx2">
                    <a:lumMod val="75000"/>
                  </a:schemeClr>
                </a:solidFill>
                <a:latin typeface="Arial" panose="020B0604020202020204" pitchFamily="34" charset="0"/>
                <a:cs typeface="Arial" panose="020B0604020202020204" pitchFamily="34" charset="0"/>
              </a:rPr>
              <a:t>STABILITY</a:t>
            </a:r>
            <a:endParaRPr lang="zh-CN" altLang="zh-CN" sz="1400" dirty="0">
              <a:solidFill>
                <a:schemeClr val="tx2">
                  <a:lumMod val="75000"/>
                </a:schemeClr>
              </a:solidFill>
              <a:latin typeface="Arial" panose="020B0604020202020204" pitchFamily="34" charset="0"/>
              <a:ea typeface="微软雅黑" pitchFamily="34" charset="-122"/>
              <a:cs typeface="Arial" panose="020B0604020202020204" pitchFamily="34" charset="0"/>
            </a:endParaRPr>
          </a:p>
        </p:txBody>
      </p:sp>
      <p:sp>
        <p:nvSpPr>
          <p:cNvPr id="33" name="矩形 32"/>
          <p:cNvSpPr/>
          <p:nvPr/>
        </p:nvSpPr>
        <p:spPr>
          <a:xfrm>
            <a:off x="638344" y="997930"/>
            <a:ext cx="2194033" cy="372410"/>
          </a:xfrm>
          <a:prstGeom prst="rect">
            <a:avLst/>
          </a:prstGeom>
        </p:spPr>
        <p:txBody>
          <a:bodyPr wrap="square">
            <a:spAutoFit/>
          </a:bodyPr>
          <a:lstStyle/>
          <a:p>
            <a:pPr>
              <a:lnSpc>
                <a:spcPct val="130000"/>
              </a:lnSpc>
            </a:pPr>
            <a:r>
              <a:rPr lang="en-US" altLang="zh-CN" sz="1400" dirty="0" smtClean="0">
                <a:solidFill>
                  <a:schemeClr val="accent5">
                    <a:lumMod val="75000"/>
                  </a:schemeClr>
                </a:solidFill>
                <a:latin typeface="Arial" panose="020B0604020202020204" pitchFamily="34" charset="0"/>
                <a:cs typeface="Arial" panose="020B0604020202020204" pitchFamily="34" charset="0"/>
              </a:rPr>
              <a:t>COST MANAGEMENT</a:t>
            </a:r>
            <a:endParaRPr lang="zh-CN" altLang="zh-CN" sz="1400" dirty="0">
              <a:solidFill>
                <a:schemeClr val="accent5">
                  <a:lumMod val="75000"/>
                </a:schemeClr>
              </a:solidFill>
              <a:latin typeface="Arial" panose="020B0604020202020204" pitchFamily="34" charset="0"/>
              <a:ea typeface="微软雅黑" pitchFamily="34" charset="-122"/>
              <a:cs typeface="Arial" panose="020B0604020202020204" pitchFamily="34" charset="0"/>
            </a:endParaRPr>
          </a:p>
        </p:txBody>
      </p:sp>
      <p:sp>
        <p:nvSpPr>
          <p:cNvPr id="34" name="矩形 33"/>
          <p:cNvSpPr/>
          <p:nvPr/>
        </p:nvSpPr>
        <p:spPr>
          <a:xfrm>
            <a:off x="645504" y="1594639"/>
            <a:ext cx="2558208" cy="372410"/>
          </a:xfrm>
          <a:prstGeom prst="rect">
            <a:avLst/>
          </a:prstGeom>
        </p:spPr>
        <p:txBody>
          <a:bodyPr wrap="square">
            <a:spAutoFit/>
          </a:bodyPr>
          <a:lstStyle/>
          <a:p>
            <a:pPr>
              <a:lnSpc>
                <a:spcPct val="130000"/>
              </a:lnSpc>
            </a:pPr>
            <a:r>
              <a:rPr lang="en-US" altLang="zh-CN" sz="1400" dirty="0" smtClean="0">
                <a:solidFill>
                  <a:srgbClr val="FFFF00"/>
                </a:solidFill>
                <a:latin typeface="Arial" panose="020B0604020202020204" pitchFamily="34" charset="0"/>
                <a:cs typeface="Arial" panose="020B0604020202020204" pitchFamily="34" charset="0"/>
              </a:rPr>
              <a:t>ADVANCED TECHNOLOGY</a:t>
            </a:r>
            <a:endParaRPr lang="zh-CN" altLang="zh-CN" sz="1400" dirty="0">
              <a:solidFill>
                <a:srgbClr val="FFFF00"/>
              </a:solidFill>
              <a:latin typeface="Arial" panose="020B0604020202020204" pitchFamily="34" charset="0"/>
              <a:ea typeface="微软雅黑" pitchFamily="34" charset="-122"/>
              <a:cs typeface="Arial" panose="020B0604020202020204" pitchFamily="34" charset="0"/>
            </a:endParaRPr>
          </a:p>
        </p:txBody>
      </p:sp>
      <p:sp>
        <p:nvSpPr>
          <p:cNvPr id="35" name="矩形 34"/>
          <p:cNvSpPr/>
          <p:nvPr/>
        </p:nvSpPr>
        <p:spPr>
          <a:xfrm>
            <a:off x="623152" y="2099500"/>
            <a:ext cx="2803590" cy="372410"/>
          </a:xfrm>
          <a:prstGeom prst="rect">
            <a:avLst/>
          </a:prstGeom>
        </p:spPr>
        <p:txBody>
          <a:bodyPr wrap="square">
            <a:spAutoFit/>
          </a:bodyPr>
          <a:lstStyle/>
          <a:p>
            <a:pPr>
              <a:lnSpc>
                <a:spcPct val="130000"/>
              </a:lnSpc>
            </a:pPr>
            <a:r>
              <a:rPr lang="en-US" altLang="zh-CN" sz="1400" dirty="0" smtClean="0">
                <a:solidFill>
                  <a:srgbClr val="007FFF"/>
                </a:solidFill>
                <a:latin typeface="Arial" panose="020B0604020202020204" pitchFamily="34" charset="0"/>
                <a:cs typeface="Arial" panose="020B0604020202020204" pitchFamily="34" charset="0"/>
              </a:rPr>
              <a:t>INNOVATION</a:t>
            </a:r>
            <a:endParaRPr lang="zh-CN" altLang="zh-CN" sz="1400" dirty="0">
              <a:solidFill>
                <a:srgbClr val="007FFF"/>
              </a:solidFill>
              <a:latin typeface="Arial" panose="020B0604020202020204" pitchFamily="34" charset="0"/>
              <a:ea typeface="微软雅黑" pitchFamily="34" charset="-122"/>
              <a:cs typeface="Arial" panose="020B0604020202020204" pitchFamily="34" charset="0"/>
            </a:endParaRPr>
          </a:p>
        </p:txBody>
      </p:sp>
      <p:grpSp>
        <p:nvGrpSpPr>
          <p:cNvPr id="36" name="组 35"/>
          <p:cNvGrpSpPr/>
          <p:nvPr/>
        </p:nvGrpSpPr>
        <p:grpSpPr>
          <a:xfrm>
            <a:off x="0" y="4702550"/>
            <a:ext cx="9144000" cy="440950"/>
            <a:chOff x="0" y="4702550"/>
            <a:chExt cx="9144000" cy="440950"/>
          </a:xfrm>
        </p:grpSpPr>
        <p:sp>
          <p:nvSpPr>
            <p:cNvPr id="37" name="矩形 36"/>
            <p:cNvSpPr/>
            <p:nvPr/>
          </p:nvSpPr>
          <p:spPr>
            <a:xfrm>
              <a:off x="0" y="4702550"/>
              <a:ext cx="9144000" cy="4409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38" name="图片 37" descr="envelop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8560" y="4820917"/>
              <a:ext cx="280416" cy="204216"/>
            </a:xfrm>
            <a:prstGeom prst="rect">
              <a:avLst/>
            </a:prstGeom>
          </p:spPr>
        </p:pic>
        <p:pic>
          <p:nvPicPr>
            <p:cNvPr id="39" name="图片 38" descr="telephon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745" y="4782577"/>
              <a:ext cx="280897" cy="280897"/>
            </a:xfrm>
            <a:prstGeom prst="rect">
              <a:avLst/>
            </a:prstGeom>
          </p:spPr>
        </p:pic>
        <p:sp>
          <p:nvSpPr>
            <p:cNvPr id="40" name="文本框 39"/>
            <p:cNvSpPr txBox="1"/>
            <p:nvPr/>
          </p:nvSpPr>
          <p:spPr>
            <a:xfrm>
              <a:off x="523379" y="4784526"/>
              <a:ext cx="1696933" cy="276999"/>
            </a:xfrm>
            <a:prstGeom prst="rect">
              <a:avLst/>
            </a:prstGeom>
            <a:noFill/>
          </p:spPr>
          <p:txBody>
            <a:bodyPr wrap="square" rtlCol="0">
              <a:spAutoFit/>
            </a:bodyPr>
            <a:lstStyle/>
            <a:p>
              <a:r>
                <a:rPr kumimoji="1" lang="en-US" altLang="zh-CN" sz="1200" dirty="0" smtClean="0">
                  <a:solidFill>
                    <a:srgbClr val="797979"/>
                  </a:solidFill>
                  <a:latin typeface="Arial"/>
                  <a:ea typeface="微软雅黑"/>
                  <a:cs typeface="Arial"/>
                </a:rPr>
                <a:t>0086-769-83034515</a:t>
              </a:r>
              <a:endParaRPr kumimoji="1" lang="zh-CN" altLang="en-US" sz="1200" dirty="0">
                <a:solidFill>
                  <a:srgbClr val="797979"/>
                </a:solidFill>
                <a:latin typeface="Arial"/>
                <a:ea typeface="微软雅黑"/>
                <a:cs typeface="Arial"/>
              </a:endParaRPr>
            </a:p>
          </p:txBody>
        </p:sp>
      </p:grpSp>
      <p:sp>
        <p:nvSpPr>
          <p:cNvPr id="43" name="文本框 42"/>
          <p:cNvSpPr txBox="1"/>
          <p:nvPr/>
        </p:nvSpPr>
        <p:spPr>
          <a:xfrm>
            <a:off x="2611410" y="4784526"/>
            <a:ext cx="1990732" cy="276999"/>
          </a:xfrm>
          <a:prstGeom prst="rect">
            <a:avLst/>
          </a:prstGeom>
          <a:noFill/>
        </p:spPr>
        <p:txBody>
          <a:bodyPr wrap="square" rtlCol="0">
            <a:spAutoFit/>
          </a:bodyPr>
          <a:lstStyle/>
          <a:p>
            <a:r>
              <a:rPr kumimoji="1" lang="en-US" altLang="zh-CN" sz="1200" dirty="0" err="1" smtClean="0">
                <a:solidFill>
                  <a:srgbClr val="797979"/>
                </a:solidFill>
                <a:latin typeface="Arial"/>
                <a:ea typeface="微软雅黑"/>
                <a:cs typeface="Arial"/>
              </a:rPr>
              <a:t>Info@ever-hardware.com</a:t>
            </a:r>
            <a:endParaRPr kumimoji="1" lang="zh-CN" altLang="en-US" sz="1200" dirty="0">
              <a:solidFill>
                <a:srgbClr val="797979"/>
              </a:solidFill>
              <a:latin typeface="Arial"/>
              <a:ea typeface="微软雅黑"/>
              <a:cs typeface="Arial"/>
            </a:endParaRPr>
          </a:p>
        </p:txBody>
      </p:sp>
      <p:sp>
        <p:nvSpPr>
          <p:cNvPr id="44" name="文本框 43"/>
          <p:cNvSpPr txBox="1"/>
          <p:nvPr/>
        </p:nvSpPr>
        <p:spPr>
          <a:xfrm>
            <a:off x="5396177" y="4786475"/>
            <a:ext cx="3335152" cy="276999"/>
          </a:xfrm>
          <a:prstGeom prst="rect">
            <a:avLst/>
          </a:prstGeom>
          <a:noFill/>
        </p:spPr>
        <p:txBody>
          <a:bodyPr wrap="square" rtlCol="0">
            <a:spAutoFit/>
          </a:bodyPr>
          <a:lstStyle/>
          <a:p>
            <a:pPr algn="r"/>
            <a:r>
              <a:rPr kumimoji="1" lang="en-US" altLang="zh-CN" sz="1200" dirty="0" smtClean="0">
                <a:solidFill>
                  <a:srgbClr val="797979"/>
                </a:solidFill>
                <a:latin typeface="Arial"/>
                <a:ea typeface="微软雅黑"/>
                <a:cs typeface="Arial"/>
              </a:rPr>
              <a:t>Ever Hardware Industrial Limited|</a:t>
            </a:r>
            <a:endParaRPr kumimoji="1" lang="zh-CN" altLang="en-US" sz="1200" dirty="0">
              <a:solidFill>
                <a:srgbClr val="797979"/>
              </a:solidFill>
              <a:latin typeface="Arial"/>
              <a:ea typeface="微软雅黑"/>
              <a:cs typeface="Arial"/>
            </a:endParaRPr>
          </a:p>
        </p:txBody>
      </p:sp>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1329" y="4782577"/>
            <a:ext cx="273519" cy="273519"/>
          </a:xfrm>
          <a:prstGeom prst="rect">
            <a:avLst/>
          </a:prstGeom>
        </p:spPr>
      </p:pic>
    </p:spTree>
    <p:extLst>
      <p:ext uri="{BB962C8B-B14F-4D97-AF65-F5344CB8AC3E}">
        <p14:creationId xmlns:p14="http://schemas.microsoft.com/office/powerpoint/2010/main" val="246631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rot="16200000">
            <a:off x="3517642" y="-2225296"/>
            <a:ext cx="2108718" cy="9144003"/>
          </a:xfrm>
          <a:prstGeom prst="rect">
            <a:avLst/>
          </a:prstGeom>
          <a:solidFill>
            <a:srgbClr val="F9B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14" name="组 13"/>
          <p:cNvGrpSpPr/>
          <p:nvPr/>
        </p:nvGrpSpPr>
        <p:grpSpPr>
          <a:xfrm rot="16200000">
            <a:off x="4966129" y="519830"/>
            <a:ext cx="4697704" cy="3658042"/>
            <a:chOff x="1883928" y="1463675"/>
            <a:chExt cx="4725678" cy="3679825"/>
          </a:xfrm>
        </p:grpSpPr>
        <p:sp>
          <p:nvSpPr>
            <p:cNvPr id="10" name="矩形 9"/>
            <p:cNvSpPr/>
            <p:nvPr/>
          </p:nvSpPr>
          <p:spPr>
            <a:xfrm>
              <a:off x="3188287" y="1931293"/>
              <a:ext cx="2121275" cy="414478"/>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 name="矩形 2"/>
            <p:cNvSpPr/>
            <p:nvPr/>
          </p:nvSpPr>
          <p:spPr>
            <a:xfrm>
              <a:off x="1883928" y="4277064"/>
              <a:ext cx="1070728" cy="86643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4" name="矩形 3"/>
            <p:cNvSpPr/>
            <p:nvPr/>
          </p:nvSpPr>
          <p:spPr>
            <a:xfrm>
              <a:off x="2954656" y="4277064"/>
              <a:ext cx="2584222" cy="866436"/>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5" name="矩形 4"/>
            <p:cNvSpPr/>
            <p:nvPr/>
          </p:nvSpPr>
          <p:spPr>
            <a:xfrm>
              <a:off x="5538878" y="4277064"/>
              <a:ext cx="1070728" cy="866436"/>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6" name="梯形 5"/>
            <p:cNvSpPr/>
            <p:nvPr/>
          </p:nvSpPr>
          <p:spPr>
            <a:xfrm>
              <a:off x="1883928" y="2345771"/>
              <a:ext cx="4725678" cy="1931293"/>
            </a:xfrm>
            <a:prstGeom prst="trapezoid">
              <a:avLst>
                <a:gd name="adj" fmla="val 67509"/>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7" name="梯形 6"/>
            <p:cNvSpPr/>
            <p:nvPr/>
          </p:nvSpPr>
          <p:spPr>
            <a:xfrm>
              <a:off x="2954656" y="2345771"/>
              <a:ext cx="2584222" cy="1931293"/>
            </a:xfrm>
            <a:prstGeom prst="trapezoid">
              <a:avLst>
                <a:gd name="adj" fmla="val 31148"/>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3556260" y="1931293"/>
              <a:ext cx="1380865" cy="414478"/>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1" name="等腰三角形 10"/>
            <p:cNvSpPr/>
            <p:nvPr/>
          </p:nvSpPr>
          <p:spPr>
            <a:xfrm>
              <a:off x="3556260" y="1463675"/>
              <a:ext cx="1380865" cy="467618"/>
            </a:xfrm>
            <a:prstGeom prst="triangl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2" name="直角三角形 11"/>
            <p:cNvSpPr/>
            <p:nvPr/>
          </p:nvSpPr>
          <p:spPr>
            <a:xfrm flipH="1">
              <a:off x="3188287" y="1563320"/>
              <a:ext cx="367973" cy="367973"/>
            </a:xfrm>
            <a:prstGeom prst="r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 name="直角三角形 12"/>
            <p:cNvSpPr/>
            <p:nvPr/>
          </p:nvSpPr>
          <p:spPr>
            <a:xfrm>
              <a:off x="4941589" y="1563320"/>
              <a:ext cx="367973" cy="367973"/>
            </a:xfrm>
            <a:prstGeom prst="rtTriangl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grpSp>
        <p:nvGrpSpPr>
          <p:cNvPr id="15" name="组 14"/>
          <p:cNvGrpSpPr/>
          <p:nvPr/>
        </p:nvGrpSpPr>
        <p:grpSpPr>
          <a:xfrm>
            <a:off x="0" y="4702550"/>
            <a:ext cx="9144000" cy="440950"/>
            <a:chOff x="0" y="4702550"/>
            <a:chExt cx="9144000" cy="440950"/>
          </a:xfrm>
        </p:grpSpPr>
        <p:sp>
          <p:nvSpPr>
            <p:cNvPr id="16" name="矩形 15"/>
            <p:cNvSpPr/>
            <p:nvPr/>
          </p:nvSpPr>
          <p:spPr>
            <a:xfrm>
              <a:off x="0" y="4702550"/>
              <a:ext cx="9144000" cy="4409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17" name="图片 16" descr="envelop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9341" y="4817010"/>
              <a:ext cx="280416" cy="204216"/>
            </a:xfrm>
            <a:prstGeom prst="rect">
              <a:avLst/>
            </a:prstGeom>
          </p:spPr>
        </p:pic>
        <p:pic>
          <p:nvPicPr>
            <p:cNvPr id="18" name="图片 17" descr="telephon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45" y="4782577"/>
              <a:ext cx="280897" cy="280897"/>
            </a:xfrm>
            <a:prstGeom prst="rect">
              <a:avLst/>
            </a:prstGeom>
          </p:spPr>
        </p:pic>
        <p:sp>
          <p:nvSpPr>
            <p:cNvPr id="19" name="文本框 18"/>
            <p:cNvSpPr txBox="1"/>
            <p:nvPr/>
          </p:nvSpPr>
          <p:spPr>
            <a:xfrm>
              <a:off x="523379" y="4784526"/>
              <a:ext cx="1701343" cy="276999"/>
            </a:xfrm>
            <a:prstGeom prst="rect">
              <a:avLst/>
            </a:prstGeom>
            <a:noFill/>
          </p:spPr>
          <p:txBody>
            <a:bodyPr wrap="square" rtlCol="0">
              <a:spAutoFit/>
            </a:bodyPr>
            <a:lstStyle/>
            <a:p>
              <a:r>
                <a:rPr kumimoji="1" lang="en-US" altLang="zh-CN" sz="1200" dirty="0" smtClean="0">
                  <a:solidFill>
                    <a:srgbClr val="797979"/>
                  </a:solidFill>
                  <a:latin typeface="Arial"/>
                  <a:ea typeface="微软雅黑"/>
                  <a:cs typeface="Arial"/>
                </a:rPr>
                <a:t>0086-769-83034515</a:t>
              </a:r>
              <a:endParaRPr kumimoji="1" lang="zh-CN" altLang="en-US" sz="1200" dirty="0">
                <a:solidFill>
                  <a:srgbClr val="797979"/>
                </a:solidFill>
                <a:latin typeface="Arial"/>
                <a:ea typeface="微软雅黑"/>
                <a:cs typeface="Arial"/>
              </a:endParaRPr>
            </a:p>
          </p:txBody>
        </p:sp>
      </p:grpSp>
      <p:sp>
        <p:nvSpPr>
          <p:cNvPr id="23" name="文本框 22"/>
          <p:cNvSpPr txBox="1"/>
          <p:nvPr/>
        </p:nvSpPr>
        <p:spPr>
          <a:xfrm>
            <a:off x="326335" y="1309096"/>
            <a:ext cx="5159625" cy="2181175"/>
          </a:xfrm>
          <a:prstGeom prst="rect">
            <a:avLst/>
          </a:prstGeom>
          <a:noFill/>
        </p:spPr>
        <p:txBody>
          <a:bodyPr wrap="square" rtlCol="0">
            <a:spAutoFit/>
          </a:bodyPr>
          <a:lstStyle/>
          <a:p>
            <a:pPr marL="171450" indent="-171450">
              <a:lnSpc>
                <a:spcPct val="130000"/>
              </a:lnSpc>
              <a:buFont typeface="Arial" panose="020B0604020202020204" pitchFamily="34" charset="0"/>
              <a:buChar char="•"/>
            </a:pPr>
            <a:r>
              <a:rPr lang="en-US" altLang="zh-CN" sz="1100" dirty="0">
                <a:solidFill>
                  <a:schemeClr val="tx1">
                    <a:lumMod val="50000"/>
                    <a:lumOff val="50000"/>
                  </a:schemeClr>
                </a:solidFill>
                <a:latin typeface="Arial" panose="020B0604020202020204" pitchFamily="34" charset="0"/>
                <a:cs typeface="Arial" panose="020B0604020202020204" pitchFamily="34" charset="0"/>
              </a:rPr>
              <a:t>Accurate system management ensures the accuracy of every step of the way from raw material purchase to delivery.</a:t>
            </a:r>
          </a:p>
          <a:p>
            <a:pPr marL="171450" indent="-171450">
              <a:lnSpc>
                <a:spcPct val="130000"/>
              </a:lnSpc>
              <a:buFont typeface="Arial" panose="020B0604020202020204" pitchFamily="34" charset="0"/>
              <a:buChar char="•"/>
            </a:pPr>
            <a:r>
              <a:rPr lang="en-US" altLang="zh-CN" sz="1100" dirty="0">
                <a:solidFill>
                  <a:schemeClr val="tx1">
                    <a:lumMod val="50000"/>
                    <a:lumOff val="50000"/>
                  </a:schemeClr>
                </a:solidFill>
                <a:latin typeface="Arial" panose="020B0604020202020204" pitchFamily="34" charset="0"/>
                <a:cs typeface="Arial" panose="020B0604020202020204" pitchFamily="34" charset="0"/>
              </a:rPr>
              <a:t>Creative design. Our engineering and R &amp; D team can help you with any design you want.</a:t>
            </a:r>
          </a:p>
          <a:p>
            <a:pPr marL="171450" indent="-171450">
              <a:lnSpc>
                <a:spcPct val="130000"/>
              </a:lnSpc>
              <a:buFont typeface="Arial" panose="020B0604020202020204" pitchFamily="34" charset="0"/>
              <a:buChar char="•"/>
            </a:pPr>
            <a:r>
              <a:rPr lang="en-US" altLang="zh-CN" sz="1100" dirty="0">
                <a:solidFill>
                  <a:schemeClr val="tx1">
                    <a:lumMod val="50000"/>
                    <a:lumOff val="50000"/>
                  </a:schemeClr>
                </a:solidFill>
                <a:latin typeface="Arial" panose="020B0604020202020204" pitchFamily="34" charset="0"/>
                <a:cs typeface="Arial" panose="020B0604020202020204" pitchFamily="34" charset="0"/>
              </a:rPr>
              <a:t>Technical maintenance. To ensure that the product meets your assembly requirements, and we provide technical support for the development and design of subsequent versions of your product.</a:t>
            </a:r>
          </a:p>
          <a:p>
            <a:pPr marL="171450" indent="-171450">
              <a:lnSpc>
                <a:spcPct val="130000"/>
              </a:lnSpc>
              <a:buFont typeface="Arial" panose="020B0604020202020204" pitchFamily="34" charset="0"/>
              <a:buChar char="•"/>
            </a:pPr>
            <a:r>
              <a:rPr lang="en-US" altLang="zh-CN" sz="1100" dirty="0">
                <a:solidFill>
                  <a:schemeClr val="tx1">
                    <a:lumMod val="50000"/>
                    <a:lumOff val="50000"/>
                  </a:schemeClr>
                </a:solidFill>
                <a:latin typeface="Arial" panose="020B0604020202020204" pitchFamily="34" charset="0"/>
                <a:cs typeface="Arial" panose="020B0604020202020204" pitchFamily="34" charset="0"/>
              </a:rPr>
              <a:t>Logistics management, to ensure that you receive your product in time and complete.</a:t>
            </a:r>
            <a:endParaRPr kumimoji="1" lang="en-US" altLang="zh-CN" sz="1100" dirty="0">
              <a:solidFill>
                <a:schemeClr val="tx1">
                  <a:lumMod val="50000"/>
                  <a:lumOff val="50000"/>
                </a:schemeClr>
              </a:solidFill>
              <a:latin typeface="Arial" panose="020B0604020202020204" pitchFamily="34" charset="0"/>
              <a:ea typeface="微软雅黑" pitchFamily="34" charset="-122"/>
              <a:cs typeface="Arial" panose="020B0604020202020204" pitchFamily="34" charset="0"/>
            </a:endParaRPr>
          </a:p>
          <a:p>
            <a:pPr>
              <a:lnSpc>
                <a:spcPct val="130000"/>
              </a:lnSpc>
            </a:pPr>
            <a:endParaRPr kumimoji="1" lang="en-US" altLang="zh-CN" sz="600" dirty="0">
              <a:solidFill>
                <a:schemeClr val="bg1"/>
              </a:solidFill>
              <a:latin typeface="微软雅黑" pitchFamily="34" charset="-122"/>
              <a:ea typeface="微软雅黑" pitchFamily="34" charset="-122"/>
              <a:cs typeface="Arial"/>
            </a:endParaRPr>
          </a:p>
        </p:txBody>
      </p:sp>
      <p:sp>
        <p:nvSpPr>
          <p:cNvPr id="25" name="文本框 24"/>
          <p:cNvSpPr txBox="1"/>
          <p:nvPr/>
        </p:nvSpPr>
        <p:spPr>
          <a:xfrm>
            <a:off x="1985857" y="208766"/>
            <a:ext cx="5738431" cy="830997"/>
          </a:xfrm>
          <a:prstGeom prst="rect">
            <a:avLst/>
          </a:prstGeom>
          <a:noFill/>
        </p:spPr>
        <p:txBody>
          <a:bodyPr wrap="square" rtlCol="0">
            <a:spAutoFit/>
          </a:bodyPr>
          <a:lstStyle/>
          <a:p>
            <a:r>
              <a:rPr kumimoji="1" lang="en-US" altLang="zh-CN" sz="4800" dirty="0">
                <a:solidFill>
                  <a:srgbClr val="F9B616"/>
                </a:solidFill>
                <a:latin typeface="Impact"/>
                <a:ea typeface="微软雅黑"/>
                <a:cs typeface="Impact"/>
              </a:rPr>
              <a:t>OUR </a:t>
            </a:r>
            <a:r>
              <a:rPr kumimoji="1" lang="en-US" altLang="zh-CN" sz="4800" dirty="0" smtClean="0">
                <a:solidFill>
                  <a:srgbClr val="F9B616"/>
                </a:solidFill>
                <a:latin typeface="Impact"/>
                <a:ea typeface="微软雅黑"/>
                <a:cs typeface="Impact"/>
              </a:rPr>
              <a:t>SKILLS</a:t>
            </a:r>
            <a:endParaRPr kumimoji="1" lang="zh-CN" altLang="en-US" sz="4800" dirty="0">
              <a:solidFill>
                <a:srgbClr val="F9B616"/>
              </a:solidFill>
              <a:latin typeface="Impact"/>
              <a:ea typeface="微软雅黑"/>
              <a:cs typeface="Impact"/>
            </a:endParaRPr>
          </a:p>
        </p:txBody>
      </p:sp>
      <p:grpSp>
        <p:nvGrpSpPr>
          <p:cNvPr id="43" name="组 42"/>
          <p:cNvGrpSpPr/>
          <p:nvPr/>
        </p:nvGrpSpPr>
        <p:grpSpPr>
          <a:xfrm>
            <a:off x="326335" y="3758834"/>
            <a:ext cx="6359126" cy="675153"/>
            <a:chOff x="326335" y="3741907"/>
            <a:chExt cx="6359126" cy="675153"/>
          </a:xfrm>
        </p:grpSpPr>
        <p:sp>
          <p:nvSpPr>
            <p:cNvPr id="26" name="椭圆 25"/>
            <p:cNvSpPr/>
            <p:nvPr/>
          </p:nvSpPr>
          <p:spPr>
            <a:xfrm>
              <a:off x="326335" y="3741907"/>
              <a:ext cx="663968" cy="663968"/>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4400" dirty="0">
                <a:latin typeface="Impact"/>
                <a:cs typeface="Impact"/>
              </a:endParaRPr>
            </a:p>
          </p:txBody>
        </p:sp>
        <p:cxnSp>
          <p:nvCxnSpPr>
            <p:cNvPr id="28" name="直线连接符 27"/>
            <p:cNvCxnSpPr/>
            <p:nvPr/>
          </p:nvCxnSpPr>
          <p:spPr>
            <a:xfrm>
              <a:off x="1059224" y="4085076"/>
              <a:ext cx="276074" cy="0"/>
            </a:xfrm>
            <a:prstGeom prst="line">
              <a:avLst/>
            </a:prstGeom>
            <a:ln w="1905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0" name="椭圆 29"/>
            <p:cNvSpPr/>
            <p:nvPr/>
          </p:nvSpPr>
          <p:spPr>
            <a:xfrm>
              <a:off x="1404219" y="3881782"/>
              <a:ext cx="406588" cy="406589"/>
            </a:xfrm>
            <a:prstGeom prst="ellipse">
              <a:avLst/>
            </a:prstGeom>
            <a:solidFill>
              <a:srgbClr val="FA96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4400" dirty="0">
                <a:latin typeface="Impact"/>
                <a:cs typeface="Impact"/>
              </a:endParaRPr>
            </a:p>
          </p:txBody>
        </p:sp>
        <p:cxnSp>
          <p:nvCxnSpPr>
            <p:cNvPr id="31" name="直线连接符 30"/>
            <p:cNvCxnSpPr/>
            <p:nvPr/>
          </p:nvCxnSpPr>
          <p:spPr>
            <a:xfrm>
              <a:off x="1879728" y="4085076"/>
              <a:ext cx="276074" cy="0"/>
            </a:xfrm>
            <a:prstGeom prst="line">
              <a:avLst/>
            </a:prstGeom>
            <a:ln w="1905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2" name="椭圆 31"/>
            <p:cNvSpPr/>
            <p:nvPr/>
          </p:nvSpPr>
          <p:spPr>
            <a:xfrm>
              <a:off x="2224722" y="3753092"/>
              <a:ext cx="663968" cy="663968"/>
            </a:xfrm>
            <a:prstGeom prst="ellipse">
              <a:avLst/>
            </a:prstGeom>
            <a:solidFill>
              <a:srgbClr val="F9B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4400" dirty="0">
                <a:latin typeface="Impact"/>
                <a:cs typeface="Impact"/>
              </a:endParaRPr>
            </a:p>
          </p:txBody>
        </p:sp>
        <p:cxnSp>
          <p:nvCxnSpPr>
            <p:cNvPr id="33" name="直线连接符 32"/>
            <p:cNvCxnSpPr/>
            <p:nvPr/>
          </p:nvCxnSpPr>
          <p:spPr>
            <a:xfrm>
              <a:off x="2957610" y="4085076"/>
              <a:ext cx="276074" cy="0"/>
            </a:xfrm>
            <a:prstGeom prst="line">
              <a:avLst/>
            </a:prstGeom>
            <a:ln w="1905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4" name="椭圆 33"/>
            <p:cNvSpPr/>
            <p:nvPr/>
          </p:nvSpPr>
          <p:spPr>
            <a:xfrm>
              <a:off x="3302604" y="3881782"/>
              <a:ext cx="406588" cy="406589"/>
            </a:xfrm>
            <a:prstGeom prst="ellipse">
              <a:avLst/>
            </a:prstGeom>
            <a:solidFill>
              <a:srgbClr val="FA96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4400" dirty="0">
                <a:latin typeface="Impact"/>
                <a:cs typeface="Impact"/>
              </a:endParaRPr>
            </a:p>
          </p:txBody>
        </p:sp>
        <p:sp>
          <p:nvSpPr>
            <p:cNvPr id="35" name="椭圆 34"/>
            <p:cNvSpPr/>
            <p:nvPr/>
          </p:nvSpPr>
          <p:spPr>
            <a:xfrm>
              <a:off x="4123108" y="3753092"/>
              <a:ext cx="663968" cy="663968"/>
            </a:xfrm>
            <a:prstGeom prst="ellipse">
              <a:avLst/>
            </a:prstGeom>
            <a:solidFill>
              <a:srgbClr val="F9B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4400" dirty="0">
                <a:latin typeface="Impact"/>
                <a:cs typeface="Impact"/>
              </a:endParaRPr>
            </a:p>
          </p:txBody>
        </p:sp>
        <p:cxnSp>
          <p:nvCxnSpPr>
            <p:cNvPr id="36" name="直线连接符 35"/>
            <p:cNvCxnSpPr/>
            <p:nvPr/>
          </p:nvCxnSpPr>
          <p:spPr>
            <a:xfrm>
              <a:off x="3778113" y="4085076"/>
              <a:ext cx="276074" cy="0"/>
            </a:xfrm>
            <a:prstGeom prst="line">
              <a:avLst/>
            </a:prstGeom>
            <a:ln w="1905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直线连接符 37"/>
            <p:cNvCxnSpPr/>
            <p:nvPr/>
          </p:nvCxnSpPr>
          <p:spPr>
            <a:xfrm>
              <a:off x="4855997" y="4085076"/>
              <a:ext cx="276074" cy="0"/>
            </a:xfrm>
            <a:prstGeom prst="line">
              <a:avLst/>
            </a:prstGeom>
            <a:ln w="1905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9" name="椭圆 38"/>
            <p:cNvSpPr/>
            <p:nvPr/>
          </p:nvSpPr>
          <p:spPr>
            <a:xfrm>
              <a:off x="5200992" y="3881782"/>
              <a:ext cx="406588" cy="406589"/>
            </a:xfrm>
            <a:prstGeom prst="ellipse">
              <a:avLst/>
            </a:prstGeom>
            <a:solidFill>
              <a:srgbClr val="FA96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4400" dirty="0">
                <a:latin typeface="Impact"/>
                <a:cs typeface="Impact"/>
              </a:endParaRPr>
            </a:p>
          </p:txBody>
        </p:sp>
        <p:cxnSp>
          <p:nvCxnSpPr>
            <p:cNvPr id="40" name="直线连接符 39"/>
            <p:cNvCxnSpPr/>
            <p:nvPr/>
          </p:nvCxnSpPr>
          <p:spPr>
            <a:xfrm>
              <a:off x="5676501" y="4085076"/>
              <a:ext cx="276074" cy="0"/>
            </a:xfrm>
            <a:prstGeom prst="line">
              <a:avLst/>
            </a:prstGeom>
            <a:ln w="1905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1" name="椭圆 40"/>
            <p:cNvSpPr/>
            <p:nvPr/>
          </p:nvSpPr>
          <p:spPr>
            <a:xfrm>
              <a:off x="6021493" y="3741907"/>
              <a:ext cx="663968" cy="663968"/>
            </a:xfrm>
            <a:prstGeom prst="ellipse">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4400" dirty="0">
                <a:latin typeface="Impact"/>
                <a:cs typeface="Impact"/>
              </a:endParaRPr>
            </a:p>
          </p:txBody>
        </p:sp>
      </p:grpSp>
      <p:sp>
        <p:nvSpPr>
          <p:cNvPr id="37" name="文本框 36"/>
          <p:cNvSpPr txBox="1"/>
          <p:nvPr/>
        </p:nvSpPr>
        <p:spPr>
          <a:xfrm>
            <a:off x="2920784" y="4784526"/>
            <a:ext cx="1990732" cy="276999"/>
          </a:xfrm>
          <a:prstGeom prst="rect">
            <a:avLst/>
          </a:prstGeom>
          <a:noFill/>
        </p:spPr>
        <p:txBody>
          <a:bodyPr wrap="square" rtlCol="0">
            <a:spAutoFit/>
          </a:bodyPr>
          <a:lstStyle/>
          <a:p>
            <a:r>
              <a:rPr kumimoji="1" lang="en-US" altLang="zh-CN" sz="1200" dirty="0" err="1" smtClean="0">
                <a:solidFill>
                  <a:srgbClr val="797979"/>
                </a:solidFill>
                <a:latin typeface="Arial"/>
                <a:ea typeface="微软雅黑"/>
                <a:cs typeface="Arial"/>
              </a:rPr>
              <a:t>Info@ever-hardware.com</a:t>
            </a:r>
            <a:endParaRPr kumimoji="1" lang="zh-CN" altLang="en-US" sz="1200" dirty="0">
              <a:solidFill>
                <a:srgbClr val="797979"/>
              </a:solidFill>
              <a:latin typeface="Arial"/>
              <a:ea typeface="微软雅黑"/>
              <a:cs typeface="Arial"/>
            </a:endParaRPr>
          </a:p>
        </p:txBody>
      </p:sp>
      <p:sp>
        <p:nvSpPr>
          <p:cNvPr id="42" name="文本框 41"/>
          <p:cNvSpPr txBox="1"/>
          <p:nvPr/>
        </p:nvSpPr>
        <p:spPr>
          <a:xfrm>
            <a:off x="5891892" y="4787122"/>
            <a:ext cx="2861745" cy="276999"/>
          </a:xfrm>
          <a:prstGeom prst="rect">
            <a:avLst/>
          </a:prstGeom>
          <a:noFill/>
        </p:spPr>
        <p:txBody>
          <a:bodyPr wrap="square" rtlCol="0">
            <a:spAutoFit/>
          </a:bodyPr>
          <a:lstStyle/>
          <a:p>
            <a:pPr algn="r"/>
            <a:r>
              <a:rPr kumimoji="1" lang="en-US" altLang="zh-CN" sz="1200" dirty="0" smtClean="0">
                <a:solidFill>
                  <a:srgbClr val="797979"/>
                </a:solidFill>
                <a:latin typeface="Arial"/>
                <a:ea typeface="微软雅黑"/>
                <a:cs typeface="Arial"/>
              </a:rPr>
              <a:t>Ever Hardware Industrial Limited |</a:t>
            </a:r>
            <a:endParaRPr kumimoji="1" lang="zh-CN" altLang="en-US" sz="1200" dirty="0">
              <a:solidFill>
                <a:srgbClr val="797979"/>
              </a:solidFill>
              <a:latin typeface="Arial"/>
              <a:ea typeface="微软雅黑"/>
              <a:cs typeface="Arial"/>
            </a:endParaRPr>
          </a:p>
        </p:txBody>
      </p:sp>
      <p:sp>
        <p:nvSpPr>
          <p:cNvPr id="9" name="文本框 8"/>
          <p:cNvSpPr txBox="1"/>
          <p:nvPr/>
        </p:nvSpPr>
        <p:spPr>
          <a:xfrm>
            <a:off x="243256" y="3940612"/>
            <a:ext cx="833840" cy="307777"/>
          </a:xfrm>
          <a:prstGeom prst="rect">
            <a:avLst/>
          </a:prstGeom>
          <a:noFill/>
        </p:spPr>
        <p:txBody>
          <a:bodyPr wrap="square" rtlCol="0">
            <a:spAutoFit/>
          </a:bodyPr>
          <a:lstStyle/>
          <a:p>
            <a:r>
              <a:rPr lang="en-US" sz="1400" dirty="0" smtClean="0">
                <a:solidFill>
                  <a:srgbClr val="FFFF00"/>
                </a:solidFill>
                <a:latin typeface="Arial" panose="020B0604020202020204" pitchFamily="34" charset="0"/>
                <a:cs typeface="Arial" panose="020B0604020202020204" pitchFamily="34" charset="0"/>
              </a:rPr>
              <a:t>Material</a:t>
            </a:r>
            <a:endParaRPr lang="en-US" sz="1400" dirty="0">
              <a:solidFill>
                <a:srgbClr val="FFFF00"/>
              </a:solidFill>
              <a:latin typeface="Arial" panose="020B0604020202020204" pitchFamily="34" charset="0"/>
              <a:cs typeface="Arial" panose="020B0604020202020204" pitchFamily="34" charset="0"/>
            </a:endParaRPr>
          </a:p>
        </p:txBody>
      </p:sp>
      <p:sp>
        <p:nvSpPr>
          <p:cNvPr id="20" name="文本框 19"/>
          <p:cNvSpPr txBox="1"/>
          <p:nvPr/>
        </p:nvSpPr>
        <p:spPr>
          <a:xfrm>
            <a:off x="1331644" y="3986587"/>
            <a:ext cx="992589" cy="230832"/>
          </a:xfrm>
          <a:prstGeom prst="rect">
            <a:avLst/>
          </a:prstGeom>
          <a:noFill/>
        </p:spPr>
        <p:txBody>
          <a:bodyPr wrap="square" rtlCol="0">
            <a:spAutoFit/>
          </a:bodyPr>
          <a:lstStyle/>
          <a:p>
            <a:r>
              <a:rPr lang="en-US" sz="900" dirty="0" smtClean="0">
                <a:solidFill>
                  <a:srgbClr val="007FFF"/>
                </a:solidFill>
                <a:latin typeface="Arial" panose="020B0604020202020204" pitchFamily="34" charset="0"/>
                <a:cs typeface="Arial" panose="020B0604020202020204" pitchFamily="34" charset="0"/>
              </a:rPr>
              <a:t>Testing</a:t>
            </a:r>
            <a:endParaRPr lang="en-US" sz="900" dirty="0">
              <a:solidFill>
                <a:srgbClr val="007FFF"/>
              </a:solidFill>
              <a:latin typeface="Arial" panose="020B0604020202020204" pitchFamily="34" charset="0"/>
              <a:cs typeface="Arial" panose="020B0604020202020204" pitchFamily="34" charset="0"/>
            </a:endParaRPr>
          </a:p>
        </p:txBody>
      </p:sp>
      <p:sp>
        <p:nvSpPr>
          <p:cNvPr id="21" name="文本框 20"/>
          <p:cNvSpPr txBox="1"/>
          <p:nvPr/>
        </p:nvSpPr>
        <p:spPr>
          <a:xfrm>
            <a:off x="2126007" y="3940612"/>
            <a:ext cx="906669" cy="307777"/>
          </a:xfrm>
          <a:prstGeom prst="rect">
            <a:avLst/>
          </a:prstGeom>
          <a:noFill/>
        </p:spPr>
        <p:txBody>
          <a:bodyPr wrap="square" rtlCol="0">
            <a:spAutoFit/>
          </a:bodyPr>
          <a:lstStyle/>
          <a:p>
            <a:r>
              <a:rPr lang="en-US" sz="1400" dirty="0" smtClean="0">
                <a:solidFill>
                  <a:schemeClr val="accent4">
                    <a:lumMod val="75000"/>
                  </a:schemeClr>
                </a:solidFill>
                <a:latin typeface="Arial" panose="020B0604020202020204" pitchFamily="34" charset="0"/>
                <a:cs typeface="Arial" panose="020B0604020202020204" pitchFamily="34" charset="0"/>
              </a:rPr>
              <a:t>Samples</a:t>
            </a:r>
            <a:endParaRPr lang="en-US" sz="1400" dirty="0">
              <a:solidFill>
                <a:schemeClr val="accent4">
                  <a:lumMod val="75000"/>
                </a:schemeClr>
              </a:solidFill>
              <a:latin typeface="Arial" panose="020B0604020202020204" pitchFamily="34" charset="0"/>
              <a:cs typeface="Arial" panose="020B0604020202020204" pitchFamily="34" charset="0"/>
            </a:endParaRPr>
          </a:p>
        </p:txBody>
      </p:sp>
      <p:sp>
        <p:nvSpPr>
          <p:cNvPr id="24" name="文本框 23"/>
          <p:cNvSpPr txBox="1"/>
          <p:nvPr/>
        </p:nvSpPr>
        <p:spPr>
          <a:xfrm>
            <a:off x="3233684" y="3986587"/>
            <a:ext cx="609546" cy="230832"/>
          </a:xfrm>
          <a:prstGeom prst="rect">
            <a:avLst/>
          </a:prstGeom>
          <a:noFill/>
        </p:spPr>
        <p:txBody>
          <a:bodyPr wrap="square" rtlCol="0">
            <a:spAutoFit/>
          </a:bodyPr>
          <a:lstStyle/>
          <a:p>
            <a:r>
              <a:rPr lang="en-US" sz="900" dirty="0" smtClean="0">
                <a:latin typeface="Arial" panose="020B0604020202020204" pitchFamily="34" charset="0"/>
                <a:cs typeface="Arial" panose="020B0604020202020204" pitchFamily="34" charset="0"/>
              </a:rPr>
              <a:t>Testing</a:t>
            </a:r>
            <a:endParaRPr lang="en-US" sz="900" dirty="0">
              <a:latin typeface="Arial" panose="020B0604020202020204" pitchFamily="34" charset="0"/>
              <a:cs typeface="Arial" panose="020B0604020202020204" pitchFamily="34" charset="0"/>
            </a:endParaRPr>
          </a:p>
        </p:txBody>
      </p:sp>
      <p:sp>
        <p:nvSpPr>
          <p:cNvPr id="27" name="文本框 26"/>
          <p:cNvSpPr txBox="1"/>
          <p:nvPr/>
        </p:nvSpPr>
        <p:spPr>
          <a:xfrm>
            <a:off x="3861192" y="3870179"/>
            <a:ext cx="1187799" cy="461665"/>
          </a:xfrm>
          <a:prstGeom prst="rect">
            <a:avLst/>
          </a:prstGeom>
          <a:noFill/>
        </p:spPr>
        <p:txBody>
          <a:bodyPr wrap="square" rtlCol="0">
            <a:spAutoFit/>
          </a:bodyPr>
          <a:lstStyle/>
          <a:p>
            <a:pPr algn="ctr"/>
            <a:r>
              <a:rPr lang="en-US" sz="1200" dirty="0" smtClean="0">
                <a:solidFill>
                  <a:srgbClr val="007FFF"/>
                </a:solidFill>
                <a:latin typeface="Arial" panose="020B0604020202020204" pitchFamily="34" charset="0"/>
                <a:cs typeface="Arial" panose="020B0604020202020204" pitchFamily="34" charset="0"/>
              </a:rPr>
              <a:t>Mass Production</a:t>
            </a:r>
            <a:endParaRPr lang="en-US" sz="1200" dirty="0">
              <a:solidFill>
                <a:srgbClr val="007FFF"/>
              </a:solidFill>
              <a:latin typeface="Arial" panose="020B0604020202020204" pitchFamily="34" charset="0"/>
              <a:cs typeface="Arial" panose="020B0604020202020204" pitchFamily="34" charset="0"/>
            </a:endParaRPr>
          </a:p>
        </p:txBody>
      </p:sp>
      <p:sp>
        <p:nvSpPr>
          <p:cNvPr id="29" name="文本框 28"/>
          <p:cNvSpPr txBox="1"/>
          <p:nvPr/>
        </p:nvSpPr>
        <p:spPr>
          <a:xfrm>
            <a:off x="5138140" y="3986587"/>
            <a:ext cx="574136" cy="230832"/>
          </a:xfrm>
          <a:prstGeom prst="rect">
            <a:avLst/>
          </a:prstGeom>
          <a:noFill/>
        </p:spPr>
        <p:txBody>
          <a:bodyPr wrap="square" rtlCol="0">
            <a:spAutoFit/>
          </a:bodyPr>
          <a:lstStyle/>
          <a:p>
            <a:r>
              <a:rPr lang="en-US" sz="900" dirty="0" smtClean="0">
                <a:solidFill>
                  <a:srgbClr val="0070C0"/>
                </a:solidFill>
                <a:latin typeface="Arial" panose="020B0604020202020204" pitchFamily="34" charset="0"/>
                <a:cs typeface="Arial" panose="020B0604020202020204" pitchFamily="34" charset="0"/>
              </a:rPr>
              <a:t>Testing</a:t>
            </a:r>
            <a:endParaRPr lang="en-US" sz="900" dirty="0">
              <a:solidFill>
                <a:srgbClr val="0070C0"/>
              </a:solidFill>
              <a:latin typeface="Arial" panose="020B0604020202020204" pitchFamily="34" charset="0"/>
              <a:cs typeface="Arial" panose="020B0604020202020204" pitchFamily="34" charset="0"/>
            </a:endParaRPr>
          </a:p>
        </p:txBody>
      </p:sp>
      <p:sp>
        <p:nvSpPr>
          <p:cNvPr id="44" name="文本框 43"/>
          <p:cNvSpPr txBox="1"/>
          <p:nvPr/>
        </p:nvSpPr>
        <p:spPr>
          <a:xfrm>
            <a:off x="5931176" y="3948114"/>
            <a:ext cx="855420" cy="307777"/>
          </a:xfrm>
          <a:prstGeom prst="rect">
            <a:avLst/>
          </a:prstGeom>
          <a:noFill/>
        </p:spPr>
        <p:txBody>
          <a:bodyPr wrap="square" rtlCol="0">
            <a:spAutoFit/>
          </a:bodyPr>
          <a:lstStyle/>
          <a:p>
            <a:r>
              <a:rPr lang="en-US" sz="1400" dirty="0" smtClean="0">
                <a:solidFill>
                  <a:srgbClr val="00B050"/>
                </a:solidFill>
                <a:latin typeface="Arial" panose="020B0604020202020204" pitchFamily="34" charset="0"/>
                <a:cs typeface="Arial" panose="020B0604020202020204" pitchFamily="34" charset="0"/>
              </a:rPr>
              <a:t>Delivery</a:t>
            </a:r>
            <a:endParaRPr lang="en-US" sz="1400" dirty="0">
              <a:solidFill>
                <a:srgbClr val="00B050"/>
              </a:solidFill>
              <a:latin typeface="Arial" panose="020B0604020202020204" pitchFamily="34" charset="0"/>
              <a:cs typeface="Arial" panose="020B0604020202020204" pitchFamily="34" charset="0"/>
            </a:endParaRPr>
          </a:p>
        </p:txBody>
      </p:sp>
      <p:pic>
        <p:nvPicPr>
          <p:cNvPr id="45" name="图片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7738" y="4778708"/>
            <a:ext cx="289702" cy="289702"/>
          </a:xfrm>
          <a:prstGeom prst="rect">
            <a:avLst/>
          </a:prstGeom>
        </p:spPr>
      </p:pic>
    </p:spTree>
    <p:extLst>
      <p:ext uri="{BB962C8B-B14F-4D97-AF65-F5344CB8AC3E}">
        <p14:creationId xmlns:p14="http://schemas.microsoft.com/office/powerpoint/2010/main" val="72304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0" y="3112997"/>
            <a:ext cx="1534657" cy="1569727"/>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5" name="矩形 4"/>
          <p:cNvSpPr/>
          <p:nvPr/>
        </p:nvSpPr>
        <p:spPr>
          <a:xfrm>
            <a:off x="1534657" y="3112997"/>
            <a:ext cx="7609343" cy="1569727"/>
          </a:xfrm>
          <a:prstGeom prst="rect">
            <a:avLst/>
          </a:prstGeom>
          <a:solidFill>
            <a:srgbClr val="FA6E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6" name="文本框 5"/>
          <p:cNvSpPr txBox="1"/>
          <p:nvPr/>
        </p:nvSpPr>
        <p:spPr>
          <a:xfrm>
            <a:off x="1820197" y="3385468"/>
            <a:ext cx="7105510" cy="1015663"/>
          </a:xfrm>
          <a:prstGeom prst="rect">
            <a:avLst/>
          </a:prstGeom>
          <a:noFill/>
        </p:spPr>
        <p:txBody>
          <a:bodyPr wrap="square" rtlCol="0">
            <a:spAutoFit/>
          </a:bodyPr>
          <a:lstStyle/>
          <a:p>
            <a:r>
              <a:rPr kumimoji="1" lang="en-US" altLang="zh-CN" sz="6000" dirty="0" smtClean="0">
                <a:solidFill>
                  <a:prstClr val="black">
                    <a:lumMod val="85000"/>
                    <a:lumOff val="15000"/>
                  </a:prstClr>
                </a:solidFill>
                <a:latin typeface="Impact"/>
                <a:ea typeface="微软雅黑"/>
                <a:cs typeface="Impact"/>
              </a:rPr>
              <a:t>OUR</a:t>
            </a:r>
            <a:r>
              <a:rPr kumimoji="1" lang="zh-CN" altLang="en-US" sz="6000" dirty="0" smtClean="0">
                <a:solidFill>
                  <a:prstClr val="black">
                    <a:lumMod val="85000"/>
                    <a:lumOff val="15000"/>
                  </a:prstClr>
                </a:solidFill>
                <a:latin typeface="Impact"/>
                <a:ea typeface="微软雅黑"/>
                <a:cs typeface="Impact"/>
              </a:rPr>
              <a:t> </a:t>
            </a:r>
            <a:r>
              <a:rPr kumimoji="1" lang="en-US" altLang="zh-CN" sz="6000" dirty="0" smtClean="0">
                <a:solidFill>
                  <a:prstClr val="black">
                    <a:lumMod val="85000"/>
                    <a:lumOff val="15000"/>
                  </a:prstClr>
                </a:solidFill>
                <a:latin typeface="Impact"/>
                <a:ea typeface="微软雅黑"/>
                <a:cs typeface="Impact"/>
              </a:rPr>
              <a:t>PRODUCTS</a:t>
            </a:r>
            <a:endParaRPr kumimoji="1" lang="zh-CN" altLang="en-US" sz="6000" dirty="0">
              <a:solidFill>
                <a:prstClr val="black">
                  <a:lumMod val="85000"/>
                  <a:lumOff val="15000"/>
                </a:prstClr>
              </a:solidFill>
              <a:latin typeface="Impact"/>
              <a:ea typeface="微软雅黑"/>
              <a:cs typeface="Impact"/>
            </a:endParaRPr>
          </a:p>
        </p:txBody>
      </p:sp>
      <p:sp>
        <p:nvSpPr>
          <p:cNvPr id="13" name="椭圆 12"/>
          <p:cNvSpPr/>
          <p:nvPr/>
        </p:nvSpPr>
        <p:spPr>
          <a:xfrm>
            <a:off x="154198" y="3289049"/>
            <a:ext cx="1208502" cy="1208502"/>
          </a:xfrm>
          <a:prstGeom prst="ellipse">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7200" dirty="0">
                <a:solidFill>
                  <a:srgbClr val="A6A6A6"/>
                </a:solidFill>
                <a:latin typeface="Impact"/>
                <a:ea typeface="宋体"/>
                <a:cs typeface="Impact"/>
              </a:rPr>
              <a:t>4</a:t>
            </a:r>
            <a:endParaRPr kumimoji="1" lang="zh-CN" altLang="en-US" sz="7200" dirty="0">
              <a:solidFill>
                <a:srgbClr val="A6A6A6"/>
              </a:solidFill>
              <a:latin typeface="Impact"/>
              <a:ea typeface="宋体"/>
              <a:cs typeface="Impact"/>
            </a:endParaRPr>
          </a:p>
        </p:txBody>
      </p:sp>
    </p:spTree>
    <p:extLst>
      <p:ext uri="{BB962C8B-B14F-4D97-AF65-F5344CB8AC3E}">
        <p14:creationId xmlns:p14="http://schemas.microsoft.com/office/powerpoint/2010/main" val="15450619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792686" y="176371"/>
            <a:ext cx="7558629" cy="769441"/>
            <a:chOff x="872065" y="176371"/>
            <a:chExt cx="7558629" cy="769441"/>
          </a:xfrm>
        </p:grpSpPr>
        <p:sp>
          <p:nvSpPr>
            <p:cNvPr id="3" name="文本框 2"/>
            <p:cNvSpPr txBox="1"/>
            <p:nvPr/>
          </p:nvSpPr>
          <p:spPr>
            <a:xfrm>
              <a:off x="1432127" y="176371"/>
              <a:ext cx="6438504" cy="769441"/>
            </a:xfrm>
            <a:prstGeom prst="rect">
              <a:avLst/>
            </a:prstGeom>
            <a:noFill/>
          </p:spPr>
          <p:txBody>
            <a:bodyPr wrap="square" rtlCol="0">
              <a:spAutoFit/>
            </a:bodyPr>
            <a:lstStyle/>
            <a:p>
              <a:pPr algn="ctr"/>
              <a:r>
                <a:rPr kumimoji="1" lang="en-US" altLang="zh-CN" sz="4400" dirty="0" smtClean="0">
                  <a:solidFill>
                    <a:srgbClr val="F9B616"/>
                  </a:solidFill>
                  <a:latin typeface="Impact"/>
                  <a:ea typeface="微软雅黑"/>
                  <a:cs typeface="Impact"/>
                </a:rPr>
                <a:t>OUR</a:t>
              </a:r>
              <a:r>
                <a:rPr kumimoji="1" lang="zh-CN" altLang="en-US" sz="4400" dirty="0" smtClean="0">
                  <a:solidFill>
                    <a:srgbClr val="F9B616"/>
                  </a:solidFill>
                  <a:latin typeface="Impact"/>
                  <a:ea typeface="微软雅黑"/>
                  <a:cs typeface="Impact"/>
                </a:rPr>
                <a:t> </a:t>
              </a:r>
              <a:r>
                <a:rPr kumimoji="1" lang="en-US" altLang="zh-CN" sz="4400" dirty="0" smtClean="0">
                  <a:solidFill>
                    <a:srgbClr val="F9B616"/>
                  </a:solidFill>
                  <a:latin typeface="Impact"/>
                  <a:ea typeface="微软雅黑"/>
                  <a:cs typeface="Impact"/>
                </a:rPr>
                <a:t>PRODUCTS</a:t>
              </a:r>
              <a:endParaRPr kumimoji="1" lang="zh-CN" altLang="en-US" sz="4400" dirty="0">
                <a:solidFill>
                  <a:srgbClr val="F9B616"/>
                </a:solidFill>
                <a:latin typeface="Impact"/>
                <a:ea typeface="微软雅黑"/>
                <a:cs typeface="Impact"/>
              </a:endParaRPr>
            </a:p>
          </p:txBody>
        </p:sp>
        <p:cxnSp>
          <p:nvCxnSpPr>
            <p:cNvPr id="4" name="直线连接符 3"/>
            <p:cNvCxnSpPr/>
            <p:nvPr/>
          </p:nvCxnSpPr>
          <p:spPr>
            <a:xfrm>
              <a:off x="872065" y="820132"/>
              <a:ext cx="7558629" cy="0"/>
            </a:xfrm>
            <a:prstGeom prst="line">
              <a:avLst/>
            </a:prstGeom>
            <a:ln w="12700" cmpd="sng">
              <a:gradFill flip="none" rotWithShape="1">
                <a:gsLst>
                  <a:gs pos="0">
                    <a:schemeClr val="accent1">
                      <a:alpha val="0"/>
                    </a:schemeClr>
                  </a:gs>
                  <a:gs pos="100000">
                    <a:prstClr val="white">
                      <a:alpha val="0"/>
                    </a:prstClr>
                  </a:gs>
                  <a:gs pos="50000">
                    <a:schemeClr val="bg1">
                      <a:alpha val="65000"/>
                    </a:schemeClr>
                  </a:gs>
                </a:gsLst>
                <a:lin ang="0" scaled="1"/>
                <a:tileRect/>
              </a:gradFill>
            </a:ln>
          </p:spPr>
          <p:style>
            <a:lnRef idx="2">
              <a:schemeClr val="accent1"/>
            </a:lnRef>
            <a:fillRef idx="0">
              <a:schemeClr val="accent1"/>
            </a:fillRef>
            <a:effectRef idx="1">
              <a:schemeClr val="accent1"/>
            </a:effectRef>
            <a:fontRef idx="minor">
              <a:schemeClr val="tx1"/>
            </a:fontRef>
          </p:style>
        </p:cxnSp>
      </p:grpSp>
      <p:grpSp>
        <p:nvGrpSpPr>
          <p:cNvPr id="6" name="组 5"/>
          <p:cNvGrpSpPr/>
          <p:nvPr/>
        </p:nvGrpSpPr>
        <p:grpSpPr>
          <a:xfrm>
            <a:off x="0" y="4702550"/>
            <a:ext cx="9144000" cy="440950"/>
            <a:chOff x="0" y="4702550"/>
            <a:chExt cx="9144000" cy="440950"/>
          </a:xfrm>
        </p:grpSpPr>
        <p:sp>
          <p:nvSpPr>
            <p:cNvPr id="7" name="矩形 6"/>
            <p:cNvSpPr/>
            <p:nvPr/>
          </p:nvSpPr>
          <p:spPr>
            <a:xfrm>
              <a:off x="0" y="4702550"/>
              <a:ext cx="9144000" cy="4409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8" name="图片 7" descr="envelop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3144" y="4820917"/>
              <a:ext cx="280416" cy="204216"/>
            </a:xfrm>
            <a:prstGeom prst="rect">
              <a:avLst/>
            </a:prstGeom>
          </p:spPr>
        </p:pic>
        <p:pic>
          <p:nvPicPr>
            <p:cNvPr id="9" name="图片 8" descr="telephon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45" y="4782577"/>
              <a:ext cx="280897" cy="280897"/>
            </a:xfrm>
            <a:prstGeom prst="rect">
              <a:avLst/>
            </a:prstGeom>
          </p:spPr>
        </p:pic>
        <p:sp>
          <p:nvSpPr>
            <p:cNvPr id="10" name="文本框 9"/>
            <p:cNvSpPr txBox="1"/>
            <p:nvPr/>
          </p:nvSpPr>
          <p:spPr>
            <a:xfrm>
              <a:off x="523379" y="4784526"/>
              <a:ext cx="1862311" cy="276999"/>
            </a:xfrm>
            <a:prstGeom prst="rect">
              <a:avLst/>
            </a:prstGeom>
            <a:noFill/>
          </p:spPr>
          <p:txBody>
            <a:bodyPr wrap="square" rtlCol="0">
              <a:spAutoFit/>
            </a:bodyPr>
            <a:lstStyle/>
            <a:p>
              <a:r>
                <a:rPr kumimoji="1" lang="en-US" altLang="zh-CN" sz="1200" dirty="0" smtClean="0">
                  <a:solidFill>
                    <a:srgbClr val="797979"/>
                  </a:solidFill>
                  <a:latin typeface="Arial"/>
                  <a:ea typeface="微软雅黑"/>
                  <a:cs typeface="Arial"/>
                </a:rPr>
                <a:t>0086-769-83034515</a:t>
              </a:r>
              <a:endParaRPr kumimoji="1" lang="zh-CN" altLang="en-US" sz="1200" dirty="0">
                <a:solidFill>
                  <a:srgbClr val="797979"/>
                </a:solidFill>
                <a:latin typeface="Arial"/>
                <a:ea typeface="微软雅黑"/>
                <a:cs typeface="Arial"/>
              </a:endParaRPr>
            </a:p>
          </p:txBody>
        </p:sp>
      </p:grpSp>
      <p:sp>
        <p:nvSpPr>
          <p:cNvPr id="13" name="矩形 12"/>
          <p:cNvSpPr/>
          <p:nvPr/>
        </p:nvSpPr>
        <p:spPr>
          <a:xfrm rot="18927472">
            <a:off x="1803604" y="2539460"/>
            <a:ext cx="1446265" cy="1446265"/>
          </a:xfrm>
          <a:prstGeom prst="rect">
            <a:avLst/>
          </a:prstGeom>
          <a:solidFill>
            <a:srgbClr val="FA96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2" name="文本框 21"/>
          <p:cNvSpPr txBox="1"/>
          <p:nvPr/>
        </p:nvSpPr>
        <p:spPr>
          <a:xfrm rot="18927472">
            <a:off x="1854165" y="2628311"/>
            <a:ext cx="1284010" cy="1197764"/>
          </a:xfrm>
          <a:prstGeom prst="rect">
            <a:avLst/>
          </a:prstGeom>
          <a:noFill/>
        </p:spPr>
        <p:txBody>
          <a:bodyPr wrap="square" rtlCol="0">
            <a:spAutoFit/>
          </a:bodyPr>
          <a:lstStyle/>
          <a:p>
            <a:pPr lvl="0">
              <a:lnSpc>
                <a:spcPts val="1500"/>
              </a:lnSpc>
            </a:pPr>
            <a:r>
              <a:rPr kumimoji="1" lang="en-US" altLang="zh-CN" sz="1200" b="1" dirty="0" smtClean="0">
                <a:solidFill>
                  <a:prstClr val="black">
                    <a:lumMod val="75000"/>
                    <a:lumOff val="25000"/>
                  </a:prstClr>
                </a:solidFill>
              </a:rPr>
              <a:t>COLD FORMING FASTENERS</a:t>
            </a:r>
            <a:endParaRPr kumimoji="1" lang="zh-CN" altLang="en-US" sz="1200" b="1" dirty="0">
              <a:solidFill>
                <a:prstClr val="black">
                  <a:lumMod val="75000"/>
                  <a:lumOff val="25000"/>
                </a:prstClr>
              </a:solidFill>
            </a:endParaRPr>
          </a:p>
          <a:p>
            <a:pPr lvl="0">
              <a:lnSpc>
                <a:spcPts val="960"/>
              </a:lnSpc>
            </a:pPr>
            <a:endParaRPr kumimoji="1" lang="en-US" altLang="zh-CN" sz="800" dirty="0" smtClean="0">
              <a:solidFill>
                <a:schemeClr val="tx1">
                  <a:lumMod val="75000"/>
                  <a:lumOff val="25000"/>
                </a:schemeClr>
              </a:solidFill>
              <a:latin typeface="Arial"/>
              <a:ea typeface="微软雅黑"/>
              <a:cs typeface="Arial"/>
            </a:endParaRPr>
          </a:p>
          <a:p>
            <a:pPr>
              <a:lnSpc>
                <a:spcPct val="130000"/>
              </a:lnSpc>
            </a:pPr>
            <a:r>
              <a:rPr lang="en-US" altLang="zh-CN" sz="1000" dirty="0" smtClean="0">
                <a:latin typeface="微软雅黑" pitchFamily="34" charset="-122"/>
                <a:ea typeface="微软雅黑" pitchFamily="34" charset="-122"/>
              </a:rPr>
              <a:t>Standard &amp; Customized</a:t>
            </a:r>
            <a:endParaRPr lang="zh-CN" altLang="zh-CN" sz="1000" dirty="0">
              <a:latin typeface="微软雅黑" pitchFamily="34" charset="-122"/>
              <a:ea typeface="微软雅黑" pitchFamily="34" charset="-122"/>
            </a:endParaRPr>
          </a:p>
        </p:txBody>
      </p:sp>
      <p:sp>
        <p:nvSpPr>
          <p:cNvPr id="23" name="矩形 22"/>
          <p:cNvSpPr/>
          <p:nvPr/>
        </p:nvSpPr>
        <p:spPr>
          <a:xfrm rot="18927472">
            <a:off x="3848866" y="2543517"/>
            <a:ext cx="1446265" cy="1446265"/>
          </a:xfrm>
          <a:prstGeom prst="rect">
            <a:avLst/>
          </a:prstGeom>
          <a:solidFill>
            <a:srgbClr val="F9B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4" name="文本框 23"/>
          <p:cNvSpPr txBox="1"/>
          <p:nvPr/>
        </p:nvSpPr>
        <p:spPr>
          <a:xfrm rot="18927472">
            <a:off x="3899427" y="2628520"/>
            <a:ext cx="1284010" cy="1205458"/>
          </a:xfrm>
          <a:prstGeom prst="rect">
            <a:avLst/>
          </a:prstGeom>
          <a:noFill/>
        </p:spPr>
        <p:txBody>
          <a:bodyPr wrap="square" rtlCol="0">
            <a:spAutoFit/>
          </a:bodyPr>
          <a:lstStyle/>
          <a:p>
            <a:pPr lvl="0">
              <a:lnSpc>
                <a:spcPts val="1500"/>
              </a:lnSpc>
            </a:pPr>
            <a:r>
              <a:rPr kumimoji="1" lang="en-US" altLang="zh-CN" sz="1200" b="1" dirty="0" smtClean="0">
                <a:solidFill>
                  <a:prstClr val="black">
                    <a:lumMod val="75000"/>
                    <a:lumOff val="25000"/>
                  </a:prstClr>
                </a:solidFill>
              </a:rPr>
              <a:t>MACHINING COMPONENTS</a:t>
            </a:r>
            <a:endParaRPr kumimoji="1" lang="zh-CN" altLang="en-US" sz="1200" b="1" dirty="0">
              <a:solidFill>
                <a:prstClr val="black">
                  <a:lumMod val="75000"/>
                  <a:lumOff val="25000"/>
                </a:prstClr>
              </a:solidFill>
            </a:endParaRPr>
          </a:p>
          <a:p>
            <a:pPr lvl="0">
              <a:lnSpc>
                <a:spcPts val="960"/>
              </a:lnSpc>
            </a:pPr>
            <a:endParaRPr kumimoji="1" lang="en-US" altLang="zh-CN" sz="800" dirty="0" smtClean="0">
              <a:solidFill>
                <a:schemeClr val="tx1">
                  <a:lumMod val="75000"/>
                  <a:lumOff val="25000"/>
                </a:schemeClr>
              </a:solidFill>
              <a:latin typeface="Arial"/>
              <a:ea typeface="微软雅黑"/>
              <a:cs typeface="Arial"/>
            </a:endParaRPr>
          </a:p>
          <a:p>
            <a:pPr lvl="0">
              <a:lnSpc>
                <a:spcPct val="130000"/>
              </a:lnSpc>
            </a:pPr>
            <a:r>
              <a:rPr lang="en-US" altLang="zh-CN" sz="1000" dirty="0" smtClean="0">
                <a:solidFill>
                  <a:prstClr val="black"/>
                </a:solidFill>
                <a:latin typeface="微软雅黑" pitchFamily="34" charset="-122"/>
                <a:ea typeface="微软雅黑" pitchFamily="34" charset="-122"/>
              </a:rPr>
              <a:t>According to Request or Drawing</a:t>
            </a:r>
            <a:endParaRPr lang="zh-CN" altLang="zh-CN" sz="1000" dirty="0">
              <a:solidFill>
                <a:prstClr val="black"/>
              </a:solidFill>
              <a:latin typeface="微软雅黑" pitchFamily="34" charset="-122"/>
              <a:ea typeface="微软雅黑" pitchFamily="34" charset="-122"/>
            </a:endParaRPr>
          </a:p>
        </p:txBody>
      </p:sp>
      <p:sp>
        <p:nvSpPr>
          <p:cNvPr id="25" name="矩形 24"/>
          <p:cNvSpPr/>
          <p:nvPr/>
        </p:nvSpPr>
        <p:spPr>
          <a:xfrm rot="18927472">
            <a:off x="5894130" y="2539459"/>
            <a:ext cx="1446265" cy="1446265"/>
          </a:xfrm>
          <a:prstGeom prst="rect">
            <a:avLst/>
          </a:prstGeom>
          <a:solidFill>
            <a:srgbClr val="FA6E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6" name="文本框 25"/>
          <p:cNvSpPr txBox="1"/>
          <p:nvPr/>
        </p:nvSpPr>
        <p:spPr>
          <a:xfrm rot="18927472">
            <a:off x="5944691" y="2724489"/>
            <a:ext cx="1284010" cy="1005403"/>
          </a:xfrm>
          <a:prstGeom prst="rect">
            <a:avLst/>
          </a:prstGeom>
          <a:noFill/>
        </p:spPr>
        <p:txBody>
          <a:bodyPr wrap="square" rtlCol="0">
            <a:spAutoFit/>
          </a:bodyPr>
          <a:lstStyle/>
          <a:p>
            <a:pPr lvl="0">
              <a:lnSpc>
                <a:spcPts val="1500"/>
              </a:lnSpc>
            </a:pPr>
            <a:r>
              <a:rPr kumimoji="1" lang="en-US" altLang="zh-CN" sz="1200" b="1" dirty="0" smtClean="0">
                <a:solidFill>
                  <a:prstClr val="black">
                    <a:lumMod val="75000"/>
                    <a:lumOff val="25000"/>
                  </a:prstClr>
                </a:solidFill>
              </a:rPr>
              <a:t>STAMPING PARTS</a:t>
            </a:r>
            <a:endParaRPr kumimoji="1" lang="zh-CN" altLang="en-US" sz="1200" b="1" dirty="0">
              <a:solidFill>
                <a:prstClr val="black">
                  <a:lumMod val="75000"/>
                  <a:lumOff val="25000"/>
                </a:prstClr>
              </a:solidFill>
            </a:endParaRPr>
          </a:p>
          <a:p>
            <a:pPr lvl="0">
              <a:lnSpc>
                <a:spcPts val="960"/>
              </a:lnSpc>
            </a:pPr>
            <a:endParaRPr kumimoji="1" lang="en-US" altLang="zh-CN" sz="800" dirty="0" smtClean="0">
              <a:solidFill>
                <a:schemeClr val="tx1">
                  <a:lumMod val="75000"/>
                  <a:lumOff val="25000"/>
                </a:schemeClr>
              </a:solidFill>
              <a:latin typeface="Arial"/>
              <a:ea typeface="微软雅黑"/>
              <a:cs typeface="Arial"/>
            </a:endParaRPr>
          </a:p>
          <a:p>
            <a:pPr lvl="0">
              <a:lnSpc>
                <a:spcPct val="130000"/>
              </a:lnSpc>
            </a:pPr>
            <a:r>
              <a:rPr lang="en-US" altLang="zh-CN" sz="1000" dirty="0" smtClean="0">
                <a:solidFill>
                  <a:prstClr val="black"/>
                </a:solidFill>
                <a:latin typeface="微软雅黑" pitchFamily="34" charset="-122"/>
                <a:ea typeface="微软雅黑" pitchFamily="34" charset="-122"/>
              </a:rPr>
              <a:t>Custom Made &amp; Standard Tools</a:t>
            </a:r>
            <a:endParaRPr lang="zh-CN" altLang="zh-CN" sz="1000" dirty="0">
              <a:solidFill>
                <a:prstClr val="black"/>
              </a:solidFill>
              <a:latin typeface="微软雅黑" pitchFamily="34" charset="-122"/>
              <a:ea typeface="微软雅黑" pitchFamily="34" charset="-122"/>
            </a:endParaRPr>
          </a:p>
        </p:txBody>
      </p:sp>
      <p:sp>
        <p:nvSpPr>
          <p:cNvPr id="27" name="文本框 26"/>
          <p:cNvSpPr txBox="1"/>
          <p:nvPr/>
        </p:nvSpPr>
        <p:spPr>
          <a:xfrm>
            <a:off x="2935913" y="4784526"/>
            <a:ext cx="1990732" cy="276999"/>
          </a:xfrm>
          <a:prstGeom prst="rect">
            <a:avLst/>
          </a:prstGeom>
          <a:noFill/>
        </p:spPr>
        <p:txBody>
          <a:bodyPr wrap="square" rtlCol="0">
            <a:spAutoFit/>
          </a:bodyPr>
          <a:lstStyle/>
          <a:p>
            <a:r>
              <a:rPr kumimoji="1" lang="en-US" altLang="zh-CN" sz="1200" dirty="0" err="1" smtClean="0">
                <a:solidFill>
                  <a:srgbClr val="797979"/>
                </a:solidFill>
                <a:latin typeface="Arial"/>
                <a:ea typeface="微软雅黑"/>
                <a:cs typeface="Arial"/>
              </a:rPr>
              <a:t>Info@ever-hardware.com</a:t>
            </a:r>
            <a:endParaRPr kumimoji="1" lang="zh-CN" altLang="en-US" sz="1200" dirty="0">
              <a:solidFill>
                <a:srgbClr val="797979"/>
              </a:solidFill>
              <a:latin typeface="Arial"/>
              <a:ea typeface="微软雅黑"/>
              <a:cs typeface="Arial"/>
            </a:endParaRPr>
          </a:p>
        </p:txBody>
      </p:sp>
      <p:sp>
        <p:nvSpPr>
          <p:cNvPr id="28" name="文本框 27"/>
          <p:cNvSpPr txBox="1"/>
          <p:nvPr/>
        </p:nvSpPr>
        <p:spPr>
          <a:xfrm>
            <a:off x="5594631" y="4787951"/>
            <a:ext cx="3153673" cy="276999"/>
          </a:xfrm>
          <a:prstGeom prst="rect">
            <a:avLst/>
          </a:prstGeom>
          <a:noFill/>
        </p:spPr>
        <p:txBody>
          <a:bodyPr wrap="square" rtlCol="0">
            <a:spAutoFit/>
          </a:bodyPr>
          <a:lstStyle/>
          <a:p>
            <a:pPr algn="r"/>
            <a:r>
              <a:rPr kumimoji="1" lang="en-US" altLang="zh-CN" sz="1200" dirty="0" smtClean="0">
                <a:solidFill>
                  <a:srgbClr val="797979"/>
                </a:solidFill>
                <a:latin typeface="Arial"/>
                <a:ea typeface="微软雅黑"/>
                <a:cs typeface="Arial"/>
              </a:rPr>
              <a:t>Ever Hardware Industrial Limited|</a:t>
            </a:r>
            <a:endParaRPr kumimoji="1" lang="zh-CN" altLang="en-US" sz="1200" dirty="0">
              <a:solidFill>
                <a:srgbClr val="797979"/>
              </a:solidFill>
              <a:latin typeface="Arial"/>
              <a:ea typeface="微软雅黑"/>
              <a:cs typeface="Arial"/>
            </a:endParaRPr>
          </a:p>
        </p:txBody>
      </p: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43469">
            <a:off x="797718" y="1511189"/>
            <a:ext cx="1438860" cy="1438860"/>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930431">
            <a:off x="2839776" y="1505717"/>
            <a:ext cx="1447448" cy="1447448"/>
          </a:xfrm>
          <a:prstGeom prst="rect">
            <a:avLst/>
          </a:prstGeom>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916601">
            <a:off x="4883730" y="1527017"/>
            <a:ext cx="1429779" cy="1429779"/>
          </a:xfrm>
          <a:prstGeom prst="rect">
            <a:avLst/>
          </a:prstGeom>
        </p:spPr>
      </p:pic>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704187">
            <a:off x="6915578" y="1533148"/>
            <a:ext cx="1447394" cy="1447394"/>
          </a:xfrm>
          <a:prstGeom prst="rect">
            <a:avLst/>
          </a:prstGeom>
        </p:spPr>
      </p:pic>
      <p:pic>
        <p:nvPicPr>
          <p:cNvPr id="19" name="图片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9983" y="4820917"/>
            <a:ext cx="242557" cy="242557"/>
          </a:xfrm>
          <a:prstGeom prst="rect">
            <a:avLst/>
          </a:prstGeom>
        </p:spPr>
      </p:pic>
    </p:spTree>
    <p:extLst>
      <p:ext uri="{BB962C8B-B14F-4D97-AF65-F5344CB8AC3E}">
        <p14:creationId xmlns:p14="http://schemas.microsoft.com/office/powerpoint/2010/main" val="326839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 y="2495689"/>
            <a:ext cx="9144000" cy="1922473"/>
          </a:xfrm>
          <a:prstGeom prst="rect">
            <a:avLst/>
          </a:prstGeom>
          <a:solidFill>
            <a:srgbClr val="FA6E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grpSp>
        <p:nvGrpSpPr>
          <p:cNvPr id="2" name="组 1"/>
          <p:cNvGrpSpPr/>
          <p:nvPr/>
        </p:nvGrpSpPr>
        <p:grpSpPr>
          <a:xfrm>
            <a:off x="0" y="4702550"/>
            <a:ext cx="9144000" cy="440950"/>
            <a:chOff x="0" y="4702550"/>
            <a:chExt cx="9144000" cy="440950"/>
          </a:xfrm>
        </p:grpSpPr>
        <p:sp>
          <p:nvSpPr>
            <p:cNvPr id="3" name="矩形 2"/>
            <p:cNvSpPr/>
            <p:nvPr/>
          </p:nvSpPr>
          <p:spPr>
            <a:xfrm>
              <a:off x="0" y="4702550"/>
              <a:ext cx="9144000" cy="4409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4" name="图片 3" descr="envelop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756" y="4820917"/>
              <a:ext cx="280416" cy="204216"/>
            </a:xfrm>
            <a:prstGeom prst="rect">
              <a:avLst/>
            </a:prstGeom>
          </p:spPr>
        </p:pic>
        <p:pic>
          <p:nvPicPr>
            <p:cNvPr id="5" name="图片 4" descr="telephon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45" y="4782577"/>
              <a:ext cx="280897" cy="280897"/>
            </a:xfrm>
            <a:prstGeom prst="rect">
              <a:avLst/>
            </a:prstGeom>
          </p:spPr>
        </p:pic>
        <p:sp>
          <p:nvSpPr>
            <p:cNvPr id="6" name="文本框 5"/>
            <p:cNvSpPr txBox="1"/>
            <p:nvPr/>
          </p:nvSpPr>
          <p:spPr>
            <a:xfrm>
              <a:off x="523379" y="4784526"/>
              <a:ext cx="1903562" cy="276999"/>
            </a:xfrm>
            <a:prstGeom prst="rect">
              <a:avLst/>
            </a:prstGeom>
            <a:noFill/>
          </p:spPr>
          <p:txBody>
            <a:bodyPr wrap="square" rtlCol="0">
              <a:spAutoFit/>
            </a:bodyPr>
            <a:lstStyle/>
            <a:p>
              <a:r>
                <a:rPr kumimoji="1" lang="en-US" altLang="zh-CN" sz="1200" dirty="0" smtClean="0">
                  <a:solidFill>
                    <a:srgbClr val="797979"/>
                  </a:solidFill>
                  <a:latin typeface="Arial"/>
                  <a:ea typeface="微软雅黑"/>
                  <a:cs typeface="Arial"/>
                </a:rPr>
                <a:t>0086-769-83034515</a:t>
              </a:r>
              <a:endParaRPr kumimoji="1" lang="zh-CN" altLang="en-US" sz="1200" dirty="0">
                <a:solidFill>
                  <a:srgbClr val="797979"/>
                </a:solidFill>
                <a:latin typeface="Arial"/>
                <a:ea typeface="微软雅黑"/>
                <a:cs typeface="Arial"/>
              </a:endParaRPr>
            </a:p>
          </p:txBody>
        </p:sp>
      </p:grpSp>
      <p:grpSp>
        <p:nvGrpSpPr>
          <p:cNvPr id="9" name="组 8"/>
          <p:cNvGrpSpPr/>
          <p:nvPr/>
        </p:nvGrpSpPr>
        <p:grpSpPr>
          <a:xfrm>
            <a:off x="792686" y="176371"/>
            <a:ext cx="7558629" cy="707886"/>
            <a:chOff x="872065" y="176371"/>
            <a:chExt cx="7558629" cy="707886"/>
          </a:xfrm>
        </p:grpSpPr>
        <p:sp>
          <p:nvSpPr>
            <p:cNvPr id="10" name="文本框 9"/>
            <p:cNvSpPr txBox="1"/>
            <p:nvPr/>
          </p:nvSpPr>
          <p:spPr>
            <a:xfrm>
              <a:off x="1432127" y="176371"/>
              <a:ext cx="6438504" cy="707886"/>
            </a:xfrm>
            <a:prstGeom prst="rect">
              <a:avLst/>
            </a:prstGeom>
            <a:noFill/>
          </p:spPr>
          <p:txBody>
            <a:bodyPr wrap="square" rtlCol="0">
              <a:spAutoFit/>
            </a:bodyPr>
            <a:lstStyle/>
            <a:p>
              <a:pPr algn="ctr"/>
              <a:r>
                <a:rPr kumimoji="1" lang="en-US" altLang="zh-CN" sz="4000" dirty="0" smtClean="0">
                  <a:solidFill>
                    <a:srgbClr val="F9B616"/>
                  </a:solidFill>
                  <a:latin typeface="Impact"/>
                  <a:ea typeface="微软雅黑"/>
                  <a:cs typeface="Impact"/>
                </a:rPr>
                <a:t>OUR</a:t>
              </a:r>
              <a:r>
                <a:rPr kumimoji="1" lang="zh-CN" altLang="en-US" sz="4000" dirty="0" smtClean="0">
                  <a:solidFill>
                    <a:srgbClr val="F9B616"/>
                  </a:solidFill>
                  <a:latin typeface="Impact"/>
                  <a:ea typeface="微软雅黑"/>
                  <a:cs typeface="Impact"/>
                </a:rPr>
                <a:t> </a:t>
              </a:r>
              <a:r>
                <a:rPr kumimoji="1" lang="en-US" altLang="zh-CN" sz="4000" dirty="0" smtClean="0">
                  <a:solidFill>
                    <a:srgbClr val="F9B616"/>
                  </a:solidFill>
                  <a:latin typeface="Impact"/>
                  <a:ea typeface="微软雅黑"/>
                  <a:cs typeface="Impact"/>
                </a:rPr>
                <a:t>PRODUCTS</a:t>
              </a:r>
              <a:endParaRPr kumimoji="1" lang="zh-CN" altLang="en-US" sz="4000" dirty="0">
                <a:solidFill>
                  <a:srgbClr val="F9B616"/>
                </a:solidFill>
                <a:latin typeface="Impact"/>
                <a:ea typeface="微软雅黑"/>
                <a:cs typeface="Impact"/>
              </a:endParaRPr>
            </a:p>
          </p:txBody>
        </p:sp>
        <p:cxnSp>
          <p:nvCxnSpPr>
            <p:cNvPr id="11" name="直线连接符 10"/>
            <p:cNvCxnSpPr/>
            <p:nvPr/>
          </p:nvCxnSpPr>
          <p:spPr>
            <a:xfrm>
              <a:off x="872065" y="820132"/>
              <a:ext cx="7558629" cy="0"/>
            </a:xfrm>
            <a:prstGeom prst="line">
              <a:avLst/>
            </a:prstGeom>
            <a:ln w="12700" cmpd="sng">
              <a:gradFill flip="none" rotWithShape="1">
                <a:gsLst>
                  <a:gs pos="0">
                    <a:schemeClr val="accent1">
                      <a:alpha val="0"/>
                    </a:schemeClr>
                  </a:gs>
                  <a:gs pos="100000">
                    <a:prstClr val="white">
                      <a:alpha val="0"/>
                    </a:prstClr>
                  </a:gs>
                  <a:gs pos="50000">
                    <a:schemeClr val="bg1">
                      <a:alpha val="65000"/>
                    </a:schemeClr>
                  </a:gs>
                </a:gsLst>
                <a:lin ang="0" scaled="1"/>
                <a:tileRect/>
              </a:gradFill>
            </a:ln>
          </p:spPr>
          <p:style>
            <a:lnRef idx="2">
              <a:schemeClr val="accent1"/>
            </a:lnRef>
            <a:fillRef idx="0">
              <a:schemeClr val="accent1"/>
            </a:fillRef>
            <a:effectRef idx="1">
              <a:schemeClr val="accent1"/>
            </a:effectRef>
            <a:fontRef idx="minor">
              <a:schemeClr val="tx1"/>
            </a:fontRef>
          </p:style>
        </p:cxnSp>
      </p:grpSp>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630091" y="1210714"/>
            <a:ext cx="3315141" cy="2735565"/>
          </a:xfrm>
          <a:custGeom>
            <a:avLst/>
            <a:gdLst>
              <a:gd name="connsiteX0" fmla="*/ 174971 w 2927874"/>
              <a:gd name="connsiteY0" fmla="*/ 90225 h 2416003"/>
              <a:gd name="connsiteX1" fmla="*/ 428275 w 2927874"/>
              <a:gd name="connsiteY1" fmla="*/ 679372 h 2416003"/>
              <a:gd name="connsiteX2" fmla="*/ 2496102 w 2927874"/>
              <a:gd name="connsiteY2" fmla="*/ 679372 h 2416003"/>
              <a:gd name="connsiteX3" fmla="*/ 2749406 w 2927874"/>
              <a:gd name="connsiteY3" fmla="*/ 90225 h 2416003"/>
              <a:gd name="connsiteX4" fmla="*/ 0 w 2927874"/>
              <a:gd name="connsiteY4" fmla="*/ 0 h 2416003"/>
              <a:gd name="connsiteX5" fmla="*/ 2927874 w 2927874"/>
              <a:gd name="connsiteY5" fmla="*/ 0 h 2416003"/>
              <a:gd name="connsiteX6" fmla="*/ 2927874 w 2927874"/>
              <a:gd name="connsiteY6" fmla="*/ 2416003 h 2416003"/>
              <a:gd name="connsiteX7" fmla="*/ 0 w 2927874"/>
              <a:gd name="connsiteY7" fmla="*/ 2416003 h 241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874" h="2416003">
                <a:moveTo>
                  <a:pt x="174971" y="90225"/>
                </a:moveTo>
                <a:lnTo>
                  <a:pt x="428275" y="679372"/>
                </a:lnTo>
                <a:lnTo>
                  <a:pt x="2496102" y="679372"/>
                </a:lnTo>
                <a:lnTo>
                  <a:pt x="2749406" y="90225"/>
                </a:lnTo>
                <a:close/>
                <a:moveTo>
                  <a:pt x="0" y="0"/>
                </a:moveTo>
                <a:lnTo>
                  <a:pt x="2927874" y="0"/>
                </a:lnTo>
                <a:lnTo>
                  <a:pt x="2927874" y="2416003"/>
                </a:lnTo>
                <a:lnTo>
                  <a:pt x="0" y="2416003"/>
                </a:lnTo>
                <a:close/>
              </a:path>
            </a:pathLst>
          </a:custGeom>
        </p:spPr>
      </p:pic>
      <p:sp>
        <p:nvSpPr>
          <p:cNvPr id="15" name="矩形 55"/>
          <p:cNvSpPr/>
          <p:nvPr/>
        </p:nvSpPr>
        <p:spPr>
          <a:xfrm>
            <a:off x="3846540" y="3447286"/>
            <a:ext cx="4504775" cy="932563"/>
          </a:xfrm>
          <a:prstGeom prst="rect">
            <a:avLst/>
          </a:prstGeom>
        </p:spPr>
        <p:txBody>
          <a:bodyPr wrap="square">
            <a:spAutoFit/>
          </a:bodyPr>
          <a:lstStyle/>
          <a:p>
            <a:pPr>
              <a:lnSpc>
                <a:spcPct val="130000"/>
              </a:lnSpc>
            </a:pPr>
            <a:r>
              <a:rPr lang="en-US" altLang="zh-CN" sz="1400" dirty="0">
                <a:solidFill>
                  <a:schemeClr val="accent5">
                    <a:lumMod val="20000"/>
                    <a:lumOff val="80000"/>
                  </a:schemeClr>
                </a:solidFill>
                <a:latin typeface="Arial" panose="020B0604020202020204" pitchFamily="34" charset="0"/>
                <a:cs typeface="Arial" panose="020B0604020202020204" pitchFamily="34" charset="0"/>
              </a:rPr>
              <a:t>We have sold a total of 2.3 billion products since our company was founded in 2001. Customer satisfaction is over 98%. Our story is still going on.</a:t>
            </a:r>
            <a:endParaRPr lang="en-US" altLang="zh-CN" sz="1400" dirty="0">
              <a:solidFill>
                <a:schemeClr val="accent5">
                  <a:lumMod val="20000"/>
                  <a:lumOff val="80000"/>
                </a:schemeClr>
              </a:solidFill>
              <a:latin typeface="Arial" panose="020B0604020202020204" pitchFamily="34" charset="0"/>
              <a:ea typeface="微软雅黑" pitchFamily="34" charset="-122"/>
              <a:cs typeface="Arial" panose="020B0604020202020204" pitchFamily="34" charset="0"/>
            </a:endParaRPr>
          </a:p>
        </p:txBody>
      </p:sp>
      <p:grpSp>
        <p:nvGrpSpPr>
          <p:cNvPr id="16" name="组合 4"/>
          <p:cNvGrpSpPr/>
          <p:nvPr/>
        </p:nvGrpSpPr>
        <p:grpSpPr>
          <a:xfrm>
            <a:off x="3854217" y="2911867"/>
            <a:ext cx="2436580" cy="584776"/>
            <a:chOff x="3854217" y="2911867"/>
            <a:chExt cx="2436580" cy="584776"/>
          </a:xfrm>
        </p:grpSpPr>
        <p:sp>
          <p:nvSpPr>
            <p:cNvPr id="17" name="文本框 16"/>
            <p:cNvSpPr txBox="1"/>
            <p:nvPr/>
          </p:nvSpPr>
          <p:spPr>
            <a:xfrm>
              <a:off x="3854217" y="2911867"/>
              <a:ext cx="1282050" cy="584776"/>
            </a:xfrm>
            <a:prstGeom prst="rect">
              <a:avLst/>
            </a:prstGeom>
            <a:noFill/>
          </p:spPr>
          <p:txBody>
            <a:bodyPr wrap="square" rtlCol="0">
              <a:spAutoFit/>
            </a:bodyPr>
            <a:lstStyle/>
            <a:p>
              <a:r>
                <a:rPr lang="en-US" altLang="zh-CN" sz="3200" dirty="0">
                  <a:solidFill>
                    <a:srgbClr val="1E3240"/>
                  </a:solidFill>
                  <a:latin typeface="HelveticaNeueLT Pro 67 MdCn" panose="020B0606030502030204" pitchFamily="34" charset="0"/>
                </a:rPr>
                <a:t>2</a:t>
              </a:r>
              <a:r>
                <a:rPr lang="en-US" altLang="zh-CN" sz="3200" dirty="0" smtClean="0">
                  <a:solidFill>
                    <a:srgbClr val="1E3240"/>
                  </a:solidFill>
                  <a:latin typeface="HelveticaNeueLT Pro 67 MdCn" panose="020B0606030502030204" pitchFamily="34" charset="0"/>
                </a:rPr>
                <a:t>,300</a:t>
              </a:r>
              <a:endParaRPr lang="zh-CN" altLang="en-US" sz="3200" dirty="0">
                <a:solidFill>
                  <a:srgbClr val="1E3240"/>
                </a:solidFill>
                <a:latin typeface="HelveticaNeueLT Pro 67 MdCn" panose="020B0606030502030204" pitchFamily="34" charset="0"/>
              </a:endParaRPr>
            </a:p>
          </p:txBody>
        </p:sp>
        <p:sp>
          <p:nvSpPr>
            <p:cNvPr id="18" name="文本框 17"/>
            <p:cNvSpPr txBox="1"/>
            <p:nvPr/>
          </p:nvSpPr>
          <p:spPr>
            <a:xfrm>
              <a:off x="4872889" y="3169613"/>
              <a:ext cx="1417908" cy="307777"/>
            </a:xfrm>
            <a:prstGeom prst="rect">
              <a:avLst/>
            </a:prstGeom>
            <a:noFill/>
          </p:spPr>
          <p:txBody>
            <a:bodyPr wrap="square" rtlCol="0">
              <a:spAutoFit/>
            </a:bodyPr>
            <a:lstStyle/>
            <a:p>
              <a:r>
                <a:rPr lang="en-US" altLang="zh-CN" sz="1400" dirty="0" smtClean="0">
                  <a:solidFill>
                    <a:srgbClr val="1E3240"/>
                  </a:solidFill>
                  <a:latin typeface="HelveticaNeueLT Pro 67 MdCn" panose="020B0606030502030204" pitchFamily="34" charset="0"/>
                </a:rPr>
                <a:t>Million Pieces</a:t>
              </a:r>
              <a:endParaRPr lang="zh-CN" altLang="en-US" sz="1400" dirty="0">
                <a:solidFill>
                  <a:srgbClr val="1E3240"/>
                </a:solidFill>
                <a:latin typeface="HelveticaNeueLT Pro 67 MdCn" panose="020B0606030502030204" pitchFamily="34" charset="0"/>
              </a:endParaRPr>
            </a:p>
          </p:txBody>
        </p:sp>
      </p:grpSp>
      <p:sp>
        <p:nvSpPr>
          <p:cNvPr id="21" name="任意多边形 138"/>
          <p:cNvSpPr/>
          <p:nvPr/>
        </p:nvSpPr>
        <p:spPr>
          <a:xfrm rot="10800000">
            <a:off x="4407171" y="1210714"/>
            <a:ext cx="1088086" cy="1188967"/>
          </a:xfrm>
          <a:custGeom>
            <a:avLst/>
            <a:gdLst>
              <a:gd name="connsiteX0" fmla="*/ 0 w 1149799"/>
              <a:gd name="connsiteY0" fmla="*/ 681503 h 1256402"/>
              <a:gd name="connsiteX1" fmla="*/ 459037 w 1149799"/>
              <a:gd name="connsiteY1" fmla="*/ 118283 h 1256402"/>
              <a:gd name="connsiteX2" fmla="*/ 510975 w 1149799"/>
              <a:gd name="connsiteY2" fmla="*/ 113048 h 1256402"/>
              <a:gd name="connsiteX3" fmla="*/ 593014 w 1149799"/>
              <a:gd name="connsiteY3" fmla="*/ 0 h 1256402"/>
              <a:gd name="connsiteX4" fmla="*/ 677913 w 1149799"/>
              <a:gd name="connsiteY4" fmla="*/ 116988 h 1256402"/>
              <a:gd name="connsiteX5" fmla="*/ 690762 w 1149799"/>
              <a:gd name="connsiteY5" fmla="*/ 118283 h 1256402"/>
              <a:gd name="connsiteX6" fmla="*/ 1149799 w 1149799"/>
              <a:gd name="connsiteY6" fmla="*/ 681503 h 1256402"/>
              <a:gd name="connsiteX7" fmla="*/ 574900 w 1149799"/>
              <a:gd name="connsiteY7" fmla="*/ 1256402 h 1256402"/>
              <a:gd name="connsiteX8" fmla="*/ 0 w 1149799"/>
              <a:gd name="connsiteY8" fmla="*/ 681503 h 125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99" h="1256402">
                <a:moveTo>
                  <a:pt x="0" y="681503"/>
                </a:moveTo>
                <a:cubicBezTo>
                  <a:pt x="0" y="403683"/>
                  <a:pt x="197065" y="171891"/>
                  <a:pt x="459037" y="118283"/>
                </a:cubicBezTo>
                <a:lnTo>
                  <a:pt x="510975" y="113048"/>
                </a:lnTo>
                <a:lnTo>
                  <a:pt x="593014" y="0"/>
                </a:lnTo>
                <a:lnTo>
                  <a:pt x="677913" y="116988"/>
                </a:lnTo>
                <a:lnTo>
                  <a:pt x="690762" y="118283"/>
                </a:lnTo>
                <a:cubicBezTo>
                  <a:pt x="952734" y="171891"/>
                  <a:pt x="1149799" y="403683"/>
                  <a:pt x="1149799" y="681503"/>
                </a:cubicBezTo>
                <a:cubicBezTo>
                  <a:pt x="1149799" y="999011"/>
                  <a:pt x="892408" y="1256402"/>
                  <a:pt x="574900" y="1256402"/>
                </a:cubicBezTo>
                <a:cubicBezTo>
                  <a:pt x="257391" y="1256402"/>
                  <a:pt x="0" y="999011"/>
                  <a:pt x="0" y="681503"/>
                </a:cubicBezTo>
                <a:close/>
              </a:path>
            </a:pathLst>
          </a:custGeom>
          <a:noFill/>
          <a:ln w="28575">
            <a:solidFill>
              <a:srgbClr val="FA8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Freeform 63"/>
          <p:cNvSpPr>
            <a:spLocks noChangeAspect="1"/>
          </p:cNvSpPr>
          <p:nvPr/>
        </p:nvSpPr>
        <p:spPr bwMode="auto">
          <a:xfrm>
            <a:off x="4659029" y="1496151"/>
            <a:ext cx="584370" cy="567090"/>
          </a:xfrm>
          <a:custGeom>
            <a:avLst/>
            <a:gdLst>
              <a:gd name="T0" fmla="*/ 244 w 312"/>
              <a:gd name="T1" fmla="*/ 0 h 303"/>
              <a:gd name="T2" fmla="*/ 209 w 312"/>
              <a:gd name="T3" fmla="*/ 12 h 303"/>
              <a:gd name="T4" fmla="*/ 181 w 312"/>
              <a:gd name="T5" fmla="*/ 49 h 303"/>
              <a:gd name="T6" fmla="*/ 198 w 312"/>
              <a:gd name="T7" fmla="*/ 112 h 303"/>
              <a:gd name="T8" fmla="*/ 195 w 312"/>
              <a:gd name="T9" fmla="*/ 112 h 303"/>
              <a:gd name="T10" fmla="*/ 177 w 312"/>
              <a:gd name="T11" fmla="*/ 92 h 303"/>
              <a:gd name="T12" fmla="*/ 92 w 312"/>
              <a:gd name="T13" fmla="*/ 177 h 303"/>
              <a:gd name="T14" fmla="*/ 71 w 312"/>
              <a:gd name="T15" fmla="*/ 174 h 303"/>
              <a:gd name="T16" fmla="*/ 29 w 312"/>
              <a:gd name="T17" fmla="*/ 192 h 303"/>
              <a:gd name="T18" fmla="*/ 7 w 312"/>
              <a:gd name="T19" fmla="*/ 255 h 303"/>
              <a:gd name="T20" fmla="*/ 14 w 312"/>
              <a:gd name="T21" fmla="*/ 266 h 303"/>
              <a:gd name="T22" fmla="*/ 14 w 312"/>
              <a:gd name="T23" fmla="*/ 266 h 303"/>
              <a:gd name="T24" fmla="*/ 53 w 312"/>
              <a:gd name="T25" fmla="*/ 228 h 303"/>
              <a:gd name="T26" fmla="*/ 80 w 312"/>
              <a:gd name="T27" fmla="*/ 255 h 303"/>
              <a:gd name="T28" fmla="*/ 40 w 312"/>
              <a:gd name="T29" fmla="*/ 296 h 303"/>
              <a:gd name="T30" fmla="*/ 70 w 312"/>
              <a:gd name="T31" fmla="*/ 303 h 303"/>
              <a:gd name="T32" fmla="*/ 100 w 312"/>
              <a:gd name="T33" fmla="*/ 295 h 303"/>
              <a:gd name="T34" fmla="*/ 134 w 312"/>
              <a:gd name="T35" fmla="*/ 244 h 303"/>
              <a:gd name="T36" fmla="*/ 116 w 312"/>
              <a:gd name="T37" fmla="*/ 191 h 303"/>
              <a:gd name="T38" fmla="*/ 118 w 312"/>
              <a:gd name="T39" fmla="*/ 190 h 303"/>
              <a:gd name="T40" fmla="*/ 138 w 312"/>
              <a:gd name="T41" fmla="*/ 209 h 303"/>
              <a:gd name="T42" fmla="*/ 222 w 312"/>
              <a:gd name="T43" fmla="*/ 126 h 303"/>
              <a:gd name="T44" fmla="*/ 245 w 312"/>
              <a:gd name="T45" fmla="*/ 129 h 303"/>
              <a:gd name="T46" fmla="*/ 256 w 312"/>
              <a:gd name="T47" fmla="*/ 127 h 303"/>
              <a:gd name="T48" fmla="*/ 298 w 312"/>
              <a:gd name="T49" fmla="*/ 97 h 303"/>
              <a:gd name="T50" fmla="*/ 302 w 312"/>
              <a:gd name="T51" fmla="*/ 34 h 303"/>
              <a:gd name="T52" fmla="*/ 260 w 312"/>
              <a:gd name="T53" fmla="*/ 75 h 303"/>
              <a:gd name="T54" fmla="*/ 234 w 312"/>
              <a:gd name="T55" fmla="*/ 48 h 303"/>
              <a:gd name="T56" fmla="*/ 274 w 312"/>
              <a:gd name="T57" fmla="*/ 7 h 303"/>
              <a:gd name="T58" fmla="*/ 244 w 312"/>
              <a:gd name="T59"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2" h="303">
                <a:moveTo>
                  <a:pt x="244" y="0"/>
                </a:moveTo>
                <a:cubicBezTo>
                  <a:pt x="231" y="0"/>
                  <a:pt x="219" y="4"/>
                  <a:pt x="209" y="12"/>
                </a:cubicBezTo>
                <a:cubicBezTo>
                  <a:pt x="197" y="22"/>
                  <a:pt x="185" y="34"/>
                  <a:pt x="181" y="49"/>
                </a:cubicBezTo>
                <a:cubicBezTo>
                  <a:pt x="175" y="72"/>
                  <a:pt x="184" y="94"/>
                  <a:pt x="198" y="112"/>
                </a:cubicBezTo>
                <a:cubicBezTo>
                  <a:pt x="197" y="112"/>
                  <a:pt x="196" y="112"/>
                  <a:pt x="195" y="112"/>
                </a:cubicBezTo>
                <a:cubicBezTo>
                  <a:pt x="185" y="112"/>
                  <a:pt x="181" y="101"/>
                  <a:pt x="177" y="92"/>
                </a:cubicBezTo>
                <a:cubicBezTo>
                  <a:pt x="148" y="120"/>
                  <a:pt x="121" y="150"/>
                  <a:pt x="92" y="177"/>
                </a:cubicBezTo>
                <a:cubicBezTo>
                  <a:pt x="85" y="175"/>
                  <a:pt x="78" y="174"/>
                  <a:pt x="71" y="174"/>
                </a:cubicBezTo>
                <a:cubicBezTo>
                  <a:pt x="55" y="174"/>
                  <a:pt x="39" y="180"/>
                  <a:pt x="29" y="192"/>
                </a:cubicBezTo>
                <a:cubicBezTo>
                  <a:pt x="11" y="207"/>
                  <a:pt x="0" y="232"/>
                  <a:pt x="7" y="255"/>
                </a:cubicBezTo>
                <a:cubicBezTo>
                  <a:pt x="9" y="258"/>
                  <a:pt x="9" y="266"/>
                  <a:pt x="14" y="266"/>
                </a:cubicBezTo>
                <a:cubicBezTo>
                  <a:pt x="14" y="266"/>
                  <a:pt x="14" y="266"/>
                  <a:pt x="14" y="266"/>
                </a:cubicBezTo>
                <a:cubicBezTo>
                  <a:pt x="28" y="254"/>
                  <a:pt x="40" y="240"/>
                  <a:pt x="53" y="228"/>
                </a:cubicBezTo>
                <a:cubicBezTo>
                  <a:pt x="62" y="236"/>
                  <a:pt x="71" y="246"/>
                  <a:pt x="80" y="255"/>
                </a:cubicBezTo>
                <a:cubicBezTo>
                  <a:pt x="67" y="269"/>
                  <a:pt x="53" y="282"/>
                  <a:pt x="40" y="296"/>
                </a:cubicBezTo>
                <a:cubicBezTo>
                  <a:pt x="49" y="300"/>
                  <a:pt x="60" y="303"/>
                  <a:pt x="70" y="303"/>
                </a:cubicBezTo>
                <a:cubicBezTo>
                  <a:pt x="81" y="303"/>
                  <a:pt x="91" y="300"/>
                  <a:pt x="100" y="295"/>
                </a:cubicBezTo>
                <a:cubicBezTo>
                  <a:pt x="117" y="282"/>
                  <a:pt x="133" y="265"/>
                  <a:pt x="134" y="244"/>
                </a:cubicBezTo>
                <a:cubicBezTo>
                  <a:pt x="137" y="224"/>
                  <a:pt x="127" y="206"/>
                  <a:pt x="116" y="191"/>
                </a:cubicBezTo>
                <a:cubicBezTo>
                  <a:pt x="117" y="190"/>
                  <a:pt x="117" y="190"/>
                  <a:pt x="118" y="190"/>
                </a:cubicBezTo>
                <a:cubicBezTo>
                  <a:pt x="128" y="190"/>
                  <a:pt x="133" y="202"/>
                  <a:pt x="138" y="209"/>
                </a:cubicBezTo>
                <a:cubicBezTo>
                  <a:pt x="166" y="182"/>
                  <a:pt x="194" y="153"/>
                  <a:pt x="222" y="126"/>
                </a:cubicBezTo>
                <a:cubicBezTo>
                  <a:pt x="230" y="127"/>
                  <a:pt x="237" y="129"/>
                  <a:pt x="245" y="129"/>
                </a:cubicBezTo>
                <a:cubicBezTo>
                  <a:pt x="249" y="129"/>
                  <a:pt x="252" y="128"/>
                  <a:pt x="256" y="127"/>
                </a:cubicBezTo>
                <a:cubicBezTo>
                  <a:pt x="274" y="125"/>
                  <a:pt x="286" y="110"/>
                  <a:pt x="298" y="97"/>
                </a:cubicBezTo>
                <a:cubicBezTo>
                  <a:pt x="312" y="79"/>
                  <a:pt x="311" y="54"/>
                  <a:pt x="302" y="34"/>
                </a:cubicBezTo>
                <a:cubicBezTo>
                  <a:pt x="287" y="47"/>
                  <a:pt x="274" y="62"/>
                  <a:pt x="260" y="75"/>
                </a:cubicBezTo>
                <a:cubicBezTo>
                  <a:pt x="251" y="66"/>
                  <a:pt x="242" y="57"/>
                  <a:pt x="234" y="48"/>
                </a:cubicBezTo>
                <a:cubicBezTo>
                  <a:pt x="247" y="34"/>
                  <a:pt x="261" y="20"/>
                  <a:pt x="274" y="7"/>
                </a:cubicBezTo>
                <a:cubicBezTo>
                  <a:pt x="265" y="2"/>
                  <a:pt x="255" y="0"/>
                  <a:pt x="244" y="0"/>
                </a:cubicBezTo>
              </a:path>
            </a:pathLst>
          </a:custGeom>
          <a:solidFill>
            <a:schemeClr val="tx1">
              <a:lumMod val="75000"/>
              <a:lumOff val="25000"/>
            </a:schemeClr>
          </a:solidFill>
          <a:ln>
            <a:noFill/>
          </a:ln>
          <a:extLst/>
        </p:spPr>
        <p:txBody>
          <a:bodyPr vert="horz" wrap="square" lIns="68580" tIns="34290" rIns="68580" bIns="34290" numCol="1" anchor="t" anchorCtr="0" compatLnSpc="1">
            <a:prstTxWarp prst="textNoShape">
              <a:avLst/>
            </a:prstTxWarp>
          </a:bodyPr>
          <a:lstStyle/>
          <a:p>
            <a:endParaRPr lang="zh-CN" altLang="en-US" sz="1013"/>
          </a:p>
        </p:txBody>
      </p:sp>
      <p:grpSp>
        <p:nvGrpSpPr>
          <p:cNvPr id="35" name="组 34"/>
          <p:cNvGrpSpPr/>
          <p:nvPr/>
        </p:nvGrpSpPr>
        <p:grpSpPr>
          <a:xfrm>
            <a:off x="7601133" y="1496151"/>
            <a:ext cx="583968" cy="567090"/>
            <a:chOff x="7349275" y="1496151"/>
            <a:chExt cx="583968" cy="567090"/>
          </a:xfrm>
        </p:grpSpPr>
        <p:sp>
          <p:nvSpPr>
            <p:cNvPr id="26" name="Freeform 45"/>
            <p:cNvSpPr>
              <a:spLocks/>
            </p:cNvSpPr>
            <p:nvPr/>
          </p:nvSpPr>
          <p:spPr bwMode="auto">
            <a:xfrm>
              <a:off x="7349275" y="1496151"/>
              <a:ext cx="513419" cy="450972"/>
            </a:xfrm>
            <a:custGeom>
              <a:avLst/>
              <a:gdLst>
                <a:gd name="T0" fmla="*/ 93 w 327"/>
                <a:gd name="T1" fmla="*/ 5 h 287"/>
                <a:gd name="T2" fmla="*/ 123 w 327"/>
                <a:gd name="T3" fmla="*/ 4 h 287"/>
                <a:gd name="T4" fmla="*/ 201 w 327"/>
                <a:gd name="T5" fmla="*/ 37 h 287"/>
                <a:gd name="T6" fmla="*/ 224 w 327"/>
                <a:gd name="T7" fmla="*/ 39 h 287"/>
                <a:gd name="T8" fmla="*/ 299 w 327"/>
                <a:gd name="T9" fmla="*/ 11 h 287"/>
                <a:gd name="T10" fmla="*/ 320 w 327"/>
                <a:gd name="T11" fmla="*/ 9 h 287"/>
                <a:gd name="T12" fmla="*/ 325 w 327"/>
                <a:gd name="T13" fmla="*/ 29 h 287"/>
                <a:gd name="T14" fmla="*/ 325 w 327"/>
                <a:gd name="T15" fmla="*/ 133 h 287"/>
                <a:gd name="T16" fmla="*/ 297 w 327"/>
                <a:gd name="T17" fmla="*/ 104 h 287"/>
                <a:gd name="T18" fmla="*/ 296 w 327"/>
                <a:gd name="T19" fmla="*/ 44 h 287"/>
                <a:gd name="T20" fmla="*/ 214 w 327"/>
                <a:gd name="T21" fmla="*/ 72 h 287"/>
                <a:gd name="T22" fmla="*/ 109 w 327"/>
                <a:gd name="T23" fmla="*/ 29 h 287"/>
                <a:gd name="T24" fmla="*/ 27 w 327"/>
                <a:gd name="T25" fmla="*/ 67 h 287"/>
                <a:gd name="T26" fmla="*/ 27 w 327"/>
                <a:gd name="T27" fmla="*/ 249 h 287"/>
                <a:gd name="T28" fmla="*/ 94 w 327"/>
                <a:gd name="T29" fmla="*/ 219 h 287"/>
                <a:gd name="T30" fmla="*/ 105 w 327"/>
                <a:gd name="T31" fmla="*/ 247 h 287"/>
                <a:gd name="T32" fmla="*/ 23 w 327"/>
                <a:gd name="T33" fmla="*/ 283 h 287"/>
                <a:gd name="T34" fmla="*/ 2 w 327"/>
                <a:gd name="T35" fmla="*/ 285 h 287"/>
                <a:gd name="T36" fmla="*/ 2 w 327"/>
                <a:gd name="T37" fmla="*/ 46 h 287"/>
                <a:gd name="T38" fmla="*/ 93 w 327"/>
                <a:gd name="T39" fmla="*/ 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7" h="287">
                  <a:moveTo>
                    <a:pt x="93" y="5"/>
                  </a:moveTo>
                  <a:cubicBezTo>
                    <a:pt x="102" y="0"/>
                    <a:pt x="113" y="0"/>
                    <a:pt x="123" y="4"/>
                  </a:cubicBezTo>
                  <a:cubicBezTo>
                    <a:pt x="149" y="15"/>
                    <a:pt x="175" y="25"/>
                    <a:pt x="201" y="37"/>
                  </a:cubicBezTo>
                  <a:cubicBezTo>
                    <a:pt x="208" y="41"/>
                    <a:pt x="216" y="42"/>
                    <a:pt x="224" y="39"/>
                  </a:cubicBezTo>
                  <a:cubicBezTo>
                    <a:pt x="249" y="30"/>
                    <a:pt x="274" y="20"/>
                    <a:pt x="299" y="11"/>
                  </a:cubicBezTo>
                  <a:cubicBezTo>
                    <a:pt x="305" y="8"/>
                    <a:pt x="313" y="7"/>
                    <a:pt x="320" y="9"/>
                  </a:cubicBezTo>
                  <a:cubicBezTo>
                    <a:pt x="327" y="13"/>
                    <a:pt x="325" y="22"/>
                    <a:pt x="325" y="29"/>
                  </a:cubicBezTo>
                  <a:cubicBezTo>
                    <a:pt x="325" y="64"/>
                    <a:pt x="326" y="99"/>
                    <a:pt x="325" y="133"/>
                  </a:cubicBezTo>
                  <a:cubicBezTo>
                    <a:pt x="316" y="123"/>
                    <a:pt x="307" y="113"/>
                    <a:pt x="297" y="104"/>
                  </a:cubicBezTo>
                  <a:cubicBezTo>
                    <a:pt x="296" y="84"/>
                    <a:pt x="297" y="64"/>
                    <a:pt x="296" y="44"/>
                  </a:cubicBezTo>
                  <a:cubicBezTo>
                    <a:pt x="268" y="50"/>
                    <a:pt x="242" y="66"/>
                    <a:pt x="214" y="72"/>
                  </a:cubicBezTo>
                  <a:cubicBezTo>
                    <a:pt x="178" y="61"/>
                    <a:pt x="144" y="43"/>
                    <a:pt x="109" y="29"/>
                  </a:cubicBezTo>
                  <a:cubicBezTo>
                    <a:pt x="98" y="34"/>
                    <a:pt x="44" y="59"/>
                    <a:pt x="27" y="67"/>
                  </a:cubicBezTo>
                  <a:cubicBezTo>
                    <a:pt x="26" y="81"/>
                    <a:pt x="25" y="203"/>
                    <a:pt x="27" y="249"/>
                  </a:cubicBezTo>
                  <a:cubicBezTo>
                    <a:pt x="50" y="241"/>
                    <a:pt x="72" y="229"/>
                    <a:pt x="94" y="219"/>
                  </a:cubicBezTo>
                  <a:cubicBezTo>
                    <a:pt x="101" y="227"/>
                    <a:pt x="103" y="237"/>
                    <a:pt x="105" y="247"/>
                  </a:cubicBezTo>
                  <a:cubicBezTo>
                    <a:pt x="77" y="258"/>
                    <a:pt x="51" y="272"/>
                    <a:pt x="23" y="283"/>
                  </a:cubicBezTo>
                  <a:cubicBezTo>
                    <a:pt x="16" y="287"/>
                    <a:pt x="9" y="285"/>
                    <a:pt x="2" y="285"/>
                  </a:cubicBezTo>
                  <a:cubicBezTo>
                    <a:pt x="1" y="235"/>
                    <a:pt x="0" y="77"/>
                    <a:pt x="2" y="46"/>
                  </a:cubicBezTo>
                  <a:cubicBezTo>
                    <a:pt x="32" y="32"/>
                    <a:pt x="63" y="19"/>
                    <a:pt x="93" y="5"/>
                  </a:cubicBezTo>
                  <a:close/>
                </a:path>
              </a:pathLst>
            </a:custGeom>
            <a:solidFill>
              <a:srgbClr val="40404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p>
          </p:txBody>
        </p:sp>
        <p:sp>
          <p:nvSpPr>
            <p:cNvPr id="27" name="Freeform 46"/>
            <p:cNvSpPr>
              <a:spLocks noEditPoints="1"/>
            </p:cNvSpPr>
            <p:nvPr/>
          </p:nvSpPr>
          <p:spPr bwMode="auto">
            <a:xfrm>
              <a:off x="7517377" y="1651763"/>
              <a:ext cx="415866" cy="411478"/>
            </a:xfrm>
            <a:custGeom>
              <a:avLst/>
              <a:gdLst>
                <a:gd name="T0" fmla="*/ 13 w 265"/>
                <a:gd name="T1" fmla="*/ 118 h 262"/>
                <a:gd name="T2" fmla="*/ 98 w 265"/>
                <a:gd name="T3" fmla="*/ 2 h 262"/>
                <a:gd name="T4" fmla="*/ 167 w 265"/>
                <a:gd name="T5" fmla="*/ 21 h 262"/>
                <a:gd name="T6" fmla="*/ 198 w 265"/>
                <a:gd name="T7" fmla="*/ 58 h 262"/>
                <a:gd name="T8" fmla="*/ 206 w 265"/>
                <a:gd name="T9" fmla="*/ 110 h 262"/>
                <a:gd name="T10" fmla="*/ 184 w 265"/>
                <a:gd name="T11" fmla="*/ 167 h 262"/>
                <a:gd name="T12" fmla="*/ 215 w 265"/>
                <a:gd name="T13" fmla="*/ 181 h 262"/>
                <a:gd name="T14" fmla="*/ 255 w 265"/>
                <a:gd name="T15" fmla="*/ 220 h 262"/>
                <a:gd name="T16" fmla="*/ 224 w 265"/>
                <a:gd name="T17" fmla="*/ 252 h 262"/>
                <a:gd name="T18" fmla="*/ 177 w 265"/>
                <a:gd name="T19" fmla="*/ 211 h 262"/>
                <a:gd name="T20" fmla="*/ 161 w 265"/>
                <a:gd name="T21" fmla="*/ 183 h 262"/>
                <a:gd name="T22" fmla="*/ 90 w 265"/>
                <a:gd name="T23" fmla="*/ 195 h 262"/>
                <a:gd name="T24" fmla="*/ 13 w 265"/>
                <a:gd name="T25" fmla="*/ 118 h 262"/>
                <a:gd name="T26" fmla="*/ 100 w 265"/>
                <a:gd name="T27" fmla="*/ 36 h 262"/>
                <a:gd name="T28" fmla="*/ 50 w 265"/>
                <a:gd name="T29" fmla="*/ 74 h 262"/>
                <a:gd name="T30" fmla="*/ 82 w 265"/>
                <a:gd name="T31" fmla="*/ 158 h 262"/>
                <a:gd name="T32" fmla="*/ 171 w 265"/>
                <a:gd name="T33" fmla="*/ 115 h 262"/>
                <a:gd name="T34" fmla="*/ 100 w 265"/>
                <a:gd name="T35" fmla="*/ 3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5" h="262">
                  <a:moveTo>
                    <a:pt x="13" y="118"/>
                  </a:moveTo>
                  <a:cubicBezTo>
                    <a:pt x="0" y="64"/>
                    <a:pt x="44" y="7"/>
                    <a:pt x="98" y="2"/>
                  </a:cubicBezTo>
                  <a:cubicBezTo>
                    <a:pt x="120" y="0"/>
                    <a:pt x="150" y="7"/>
                    <a:pt x="167" y="21"/>
                  </a:cubicBezTo>
                  <a:cubicBezTo>
                    <a:pt x="180" y="30"/>
                    <a:pt x="190" y="44"/>
                    <a:pt x="198" y="58"/>
                  </a:cubicBezTo>
                  <a:cubicBezTo>
                    <a:pt x="205" y="72"/>
                    <a:pt x="207" y="95"/>
                    <a:pt x="206" y="110"/>
                  </a:cubicBezTo>
                  <a:cubicBezTo>
                    <a:pt x="205" y="131"/>
                    <a:pt x="192" y="148"/>
                    <a:pt x="184" y="167"/>
                  </a:cubicBezTo>
                  <a:cubicBezTo>
                    <a:pt x="195" y="170"/>
                    <a:pt x="207" y="172"/>
                    <a:pt x="215" y="181"/>
                  </a:cubicBezTo>
                  <a:cubicBezTo>
                    <a:pt x="228" y="195"/>
                    <a:pt x="246" y="204"/>
                    <a:pt x="255" y="220"/>
                  </a:cubicBezTo>
                  <a:cubicBezTo>
                    <a:pt x="265" y="239"/>
                    <a:pt x="242" y="262"/>
                    <a:pt x="224" y="252"/>
                  </a:cubicBezTo>
                  <a:cubicBezTo>
                    <a:pt x="207" y="240"/>
                    <a:pt x="192" y="225"/>
                    <a:pt x="177" y="211"/>
                  </a:cubicBezTo>
                  <a:cubicBezTo>
                    <a:pt x="168" y="204"/>
                    <a:pt x="172" y="189"/>
                    <a:pt x="161" y="183"/>
                  </a:cubicBezTo>
                  <a:cubicBezTo>
                    <a:pt x="139" y="193"/>
                    <a:pt x="114" y="202"/>
                    <a:pt x="90" y="195"/>
                  </a:cubicBezTo>
                  <a:cubicBezTo>
                    <a:pt x="51" y="188"/>
                    <a:pt x="20" y="156"/>
                    <a:pt x="13" y="118"/>
                  </a:cubicBezTo>
                  <a:close/>
                  <a:moveTo>
                    <a:pt x="100" y="36"/>
                  </a:moveTo>
                  <a:cubicBezTo>
                    <a:pt x="78" y="40"/>
                    <a:pt x="59" y="54"/>
                    <a:pt x="50" y="74"/>
                  </a:cubicBezTo>
                  <a:cubicBezTo>
                    <a:pt x="38" y="105"/>
                    <a:pt x="50" y="145"/>
                    <a:pt x="82" y="158"/>
                  </a:cubicBezTo>
                  <a:cubicBezTo>
                    <a:pt x="117" y="175"/>
                    <a:pt x="163" y="153"/>
                    <a:pt x="171" y="115"/>
                  </a:cubicBezTo>
                  <a:cubicBezTo>
                    <a:pt x="184" y="73"/>
                    <a:pt x="142" y="28"/>
                    <a:pt x="100" y="36"/>
                  </a:cubicBezTo>
                  <a:close/>
                </a:path>
              </a:pathLst>
            </a:custGeom>
            <a:solidFill>
              <a:srgbClr val="40404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p>
          </p:txBody>
        </p:sp>
        <p:sp>
          <p:nvSpPr>
            <p:cNvPr id="28" name="Freeform 47"/>
            <p:cNvSpPr>
              <a:spLocks/>
            </p:cNvSpPr>
            <p:nvPr/>
          </p:nvSpPr>
          <p:spPr bwMode="auto">
            <a:xfrm>
              <a:off x="7602103" y="1797924"/>
              <a:ext cx="94177" cy="100253"/>
            </a:xfrm>
            <a:custGeom>
              <a:avLst/>
              <a:gdLst>
                <a:gd name="T0" fmla="*/ 0 w 60"/>
                <a:gd name="T1" fmla="*/ 10 h 64"/>
                <a:gd name="T2" fmla="*/ 19 w 60"/>
                <a:gd name="T3" fmla="*/ 1 h 64"/>
                <a:gd name="T4" fmla="*/ 31 w 60"/>
                <a:gd name="T5" fmla="*/ 27 h 64"/>
                <a:gd name="T6" fmla="*/ 59 w 60"/>
                <a:gd name="T7" fmla="*/ 42 h 64"/>
                <a:gd name="T8" fmla="*/ 60 w 60"/>
                <a:gd name="T9" fmla="*/ 58 h 64"/>
                <a:gd name="T10" fmla="*/ 0 w 60"/>
                <a:gd name="T11" fmla="*/ 10 h 64"/>
              </a:gdLst>
              <a:ahLst/>
              <a:cxnLst>
                <a:cxn ang="0">
                  <a:pos x="T0" y="T1"/>
                </a:cxn>
                <a:cxn ang="0">
                  <a:pos x="T2" y="T3"/>
                </a:cxn>
                <a:cxn ang="0">
                  <a:pos x="T4" y="T5"/>
                </a:cxn>
                <a:cxn ang="0">
                  <a:pos x="T6" y="T7"/>
                </a:cxn>
                <a:cxn ang="0">
                  <a:pos x="T8" y="T9"/>
                </a:cxn>
                <a:cxn ang="0">
                  <a:pos x="T10" y="T11"/>
                </a:cxn>
              </a:cxnLst>
              <a:rect l="0" t="0" r="r" b="b"/>
              <a:pathLst>
                <a:path w="60" h="64">
                  <a:moveTo>
                    <a:pt x="0" y="10"/>
                  </a:moveTo>
                  <a:cubicBezTo>
                    <a:pt x="1" y="0"/>
                    <a:pt x="12" y="0"/>
                    <a:pt x="19" y="1"/>
                  </a:cubicBezTo>
                  <a:cubicBezTo>
                    <a:pt x="21" y="10"/>
                    <a:pt x="24" y="20"/>
                    <a:pt x="31" y="27"/>
                  </a:cubicBezTo>
                  <a:cubicBezTo>
                    <a:pt x="38" y="35"/>
                    <a:pt x="49" y="38"/>
                    <a:pt x="59" y="42"/>
                  </a:cubicBezTo>
                  <a:cubicBezTo>
                    <a:pt x="60" y="47"/>
                    <a:pt x="60" y="52"/>
                    <a:pt x="60" y="58"/>
                  </a:cubicBezTo>
                  <a:cubicBezTo>
                    <a:pt x="31" y="64"/>
                    <a:pt x="4" y="38"/>
                    <a:pt x="0" y="10"/>
                  </a:cubicBezTo>
                  <a:close/>
                </a:path>
              </a:pathLst>
            </a:custGeom>
            <a:solidFill>
              <a:srgbClr val="40404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p>
          </p:txBody>
        </p:sp>
      </p:grpSp>
      <p:sp>
        <p:nvSpPr>
          <p:cNvPr id="25" name="任意多边形 144"/>
          <p:cNvSpPr/>
          <p:nvPr/>
        </p:nvSpPr>
        <p:spPr>
          <a:xfrm rot="10800000">
            <a:off x="7349074" y="1210714"/>
            <a:ext cx="1088086" cy="1188967"/>
          </a:xfrm>
          <a:custGeom>
            <a:avLst/>
            <a:gdLst>
              <a:gd name="connsiteX0" fmla="*/ 0 w 1149799"/>
              <a:gd name="connsiteY0" fmla="*/ 681503 h 1256402"/>
              <a:gd name="connsiteX1" fmla="*/ 459037 w 1149799"/>
              <a:gd name="connsiteY1" fmla="*/ 118283 h 1256402"/>
              <a:gd name="connsiteX2" fmla="*/ 510975 w 1149799"/>
              <a:gd name="connsiteY2" fmla="*/ 113048 h 1256402"/>
              <a:gd name="connsiteX3" fmla="*/ 593014 w 1149799"/>
              <a:gd name="connsiteY3" fmla="*/ 0 h 1256402"/>
              <a:gd name="connsiteX4" fmla="*/ 677913 w 1149799"/>
              <a:gd name="connsiteY4" fmla="*/ 116988 h 1256402"/>
              <a:gd name="connsiteX5" fmla="*/ 690762 w 1149799"/>
              <a:gd name="connsiteY5" fmla="*/ 118283 h 1256402"/>
              <a:gd name="connsiteX6" fmla="*/ 1149799 w 1149799"/>
              <a:gd name="connsiteY6" fmla="*/ 681503 h 1256402"/>
              <a:gd name="connsiteX7" fmla="*/ 574900 w 1149799"/>
              <a:gd name="connsiteY7" fmla="*/ 1256402 h 1256402"/>
              <a:gd name="connsiteX8" fmla="*/ 0 w 1149799"/>
              <a:gd name="connsiteY8" fmla="*/ 681503 h 125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99" h="1256402">
                <a:moveTo>
                  <a:pt x="0" y="681503"/>
                </a:moveTo>
                <a:cubicBezTo>
                  <a:pt x="0" y="403683"/>
                  <a:pt x="197065" y="171891"/>
                  <a:pt x="459037" y="118283"/>
                </a:cubicBezTo>
                <a:lnTo>
                  <a:pt x="510975" y="113048"/>
                </a:lnTo>
                <a:lnTo>
                  <a:pt x="593014" y="0"/>
                </a:lnTo>
                <a:lnTo>
                  <a:pt x="677913" y="116988"/>
                </a:lnTo>
                <a:lnTo>
                  <a:pt x="690762" y="118283"/>
                </a:lnTo>
                <a:cubicBezTo>
                  <a:pt x="952734" y="171891"/>
                  <a:pt x="1149799" y="403683"/>
                  <a:pt x="1149799" y="681503"/>
                </a:cubicBezTo>
                <a:cubicBezTo>
                  <a:pt x="1149799" y="999011"/>
                  <a:pt x="892408" y="1256402"/>
                  <a:pt x="574900" y="1256402"/>
                </a:cubicBezTo>
                <a:cubicBezTo>
                  <a:pt x="257391" y="1256402"/>
                  <a:pt x="0" y="999011"/>
                  <a:pt x="0" y="681503"/>
                </a:cubicBezTo>
                <a:close/>
              </a:path>
            </a:pathLst>
          </a:custGeom>
          <a:noFill/>
          <a:ln w="28575">
            <a:solidFill>
              <a:srgbClr val="FA8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154"/>
          <p:cNvSpPr/>
          <p:nvPr/>
        </p:nvSpPr>
        <p:spPr>
          <a:xfrm rot="10800000">
            <a:off x="5878122" y="1210714"/>
            <a:ext cx="1088086" cy="1188967"/>
          </a:xfrm>
          <a:custGeom>
            <a:avLst/>
            <a:gdLst>
              <a:gd name="connsiteX0" fmla="*/ 0 w 1149799"/>
              <a:gd name="connsiteY0" fmla="*/ 681503 h 1256402"/>
              <a:gd name="connsiteX1" fmla="*/ 459037 w 1149799"/>
              <a:gd name="connsiteY1" fmla="*/ 118283 h 1256402"/>
              <a:gd name="connsiteX2" fmla="*/ 510975 w 1149799"/>
              <a:gd name="connsiteY2" fmla="*/ 113048 h 1256402"/>
              <a:gd name="connsiteX3" fmla="*/ 593014 w 1149799"/>
              <a:gd name="connsiteY3" fmla="*/ 0 h 1256402"/>
              <a:gd name="connsiteX4" fmla="*/ 677913 w 1149799"/>
              <a:gd name="connsiteY4" fmla="*/ 116988 h 1256402"/>
              <a:gd name="connsiteX5" fmla="*/ 690762 w 1149799"/>
              <a:gd name="connsiteY5" fmla="*/ 118283 h 1256402"/>
              <a:gd name="connsiteX6" fmla="*/ 1149799 w 1149799"/>
              <a:gd name="connsiteY6" fmla="*/ 681503 h 1256402"/>
              <a:gd name="connsiteX7" fmla="*/ 574900 w 1149799"/>
              <a:gd name="connsiteY7" fmla="*/ 1256402 h 1256402"/>
              <a:gd name="connsiteX8" fmla="*/ 0 w 1149799"/>
              <a:gd name="connsiteY8" fmla="*/ 681503 h 125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9799" h="1256402">
                <a:moveTo>
                  <a:pt x="0" y="681503"/>
                </a:moveTo>
                <a:cubicBezTo>
                  <a:pt x="0" y="403683"/>
                  <a:pt x="197065" y="171891"/>
                  <a:pt x="459037" y="118283"/>
                </a:cubicBezTo>
                <a:lnTo>
                  <a:pt x="510975" y="113048"/>
                </a:lnTo>
                <a:lnTo>
                  <a:pt x="593014" y="0"/>
                </a:lnTo>
                <a:lnTo>
                  <a:pt x="677913" y="116988"/>
                </a:lnTo>
                <a:lnTo>
                  <a:pt x="690762" y="118283"/>
                </a:lnTo>
                <a:cubicBezTo>
                  <a:pt x="952734" y="171891"/>
                  <a:pt x="1149799" y="403683"/>
                  <a:pt x="1149799" y="681503"/>
                </a:cubicBezTo>
                <a:cubicBezTo>
                  <a:pt x="1149799" y="999011"/>
                  <a:pt x="892408" y="1256402"/>
                  <a:pt x="574900" y="1256402"/>
                </a:cubicBezTo>
                <a:cubicBezTo>
                  <a:pt x="257391" y="1256402"/>
                  <a:pt x="0" y="999011"/>
                  <a:pt x="0" y="681503"/>
                </a:cubicBezTo>
                <a:close/>
              </a:path>
            </a:pathLst>
          </a:custGeom>
          <a:solidFill>
            <a:srgbClr val="404040"/>
          </a:solidFill>
          <a:ln w="28575">
            <a:solidFill>
              <a:srgbClr val="FA8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155"/>
          <p:cNvGrpSpPr/>
          <p:nvPr/>
        </p:nvGrpSpPr>
        <p:grpSpPr>
          <a:xfrm>
            <a:off x="5953978" y="1424749"/>
            <a:ext cx="936375" cy="647770"/>
            <a:chOff x="4984441" y="3414879"/>
            <a:chExt cx="1282050" cy="886902"/>
          </a:xfrm>
        </p:grpSpPr>
        <p:sp>
          <p:nvSpPr>
            <p:cNvPr id="32" name="文本框 31"/>
            <p:cNvSpPr txBox="1"/>
            <p:nvPr/>
          </p:nvSpPr>
          <p:spPr>
            <a:xfrm>
              <a:off x="4984441" y="3414879"/>
              <a:ext cx="1282050" cy="547816"/>
            </a:xfrm>
            <a:prstGeom prst="rect">
              <a:avLst/>
            </a:prstGeom>
            <a:noFill/>
          </p:spPr>
          <p:txBody>
            <a:bodyPr wrap="square" rtlCol="0">
              <a:spAutoFit/>
            </a:bodyPr>
            <a:lstStyle/>
            <a:p>
              <a:pPr algn="ctr"/>
              <a:r>
                <a:rPr lang="en-US" altLang="zh-CN" sz="2000" dirty="0" smtClean="0">
                  <a:solidFill>
                    <a:schemeClr val="bg1"/>
                  </a:solidFill>
                  <a:latin typeface="HelveticaNeueLT Pro 67 MdCn" panose="020B0606030502030204" pitchFamily="34" charset="0"/>
                </a:rPr>
                <a:t>34%</a:t>
              </a:r>
              <a:endParaRPr lang="zh-CN" altLang="en-US" sz="2000" dirty="0">
                <a:solidFill>
                  <a:schemeClr val="bg1"/>
                </a:solidFill>
                <a:latin typeface="HelveticaNeueLT Pro 67 MdCn" panose="020B0606030502030204" pitchFamily="34" charset="0"/>
              </a:endParaRPr>
            </a:p>
          </p:txBody>
        </p:sp>
        <p:cxnSp>
          <p:nvCxnSpPr>
            <p:cNvPr id="33" name="直接连接符 157"/>
            <p:cNvCxnSpPr/>
            <p:nvPr/>
          </p:nvCxnSpPr>
          <p:spPr>
            <a:xfrm>
              <a:off x="5149911" y="4033687"/>
              <a:ext cx="951111"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4984441" y="4024783"/>
              <a:ext cx="1282050" cy="276998"/>
            </a:xfrm>
            <a:prstGeom prst="rect">
              <a:avLst/>
            </a:prstGeom>
            <a:noFill/>
          </p:spPr>
          <p:txBody>
            <a:bodyPr wrap="square" rtlCol="0">
              <a:spAutoFit/>
            </a:bodyPr>
            <a:lstStyle/>
            <a:p>
              <a:pPr algn="ctr"/>
              <a:r>
                <a:rPr lang="en-US" altLang="zh-CN" sz="1200" dirty="0" smtClean="0">
                  <a:solidFill>
                    <a:schemeClr val="bg1"/>
                  </a:solidFill>
                  <a:latin typeface="HelveticaNeueLT Pro 67 MdCn" panose="020B0606030502030204" pitchFamily="34" charset="0"/>
                </a:rPr>
                <a:t>From 2014 </a:t>
              </a:r>
              <a:endParaRPr lang="zh-CN" altLang="en-US" sz="1200" dirty="0">
                <a:solidFill>
                  <a:schemeClr val="bg1"/>
                </a:solidFill>
                <a:latin typeface="HelveticaNeueLT Pro 67 MdCn" panose="020B0606030502030204" pitchFamily="34" charset="0"/>
              </a:endParaRPr>
            </a:p>
          </p:txBody>
        </p:sp>
      </p:grpSp>
      <p:sp>
        <p:nvSpPr>
          <p:cNvPr id="36" name="文本框 35"/>
          <p:cNvSpPr txBox="1"/>
          <p:nvPr/>
        </p:nvSpPr>
        <p:spPr>
          <a:xfrm>
            <a:off x="2917172" y="4784526"/>
            <a:ext cx="1990732" cy="276999"/>
          </a:xfrm>
          <a:prstGeom prst="rect">
            <a:avLst/>
          </a:prstGeom>
          <a:noFill/>
        </p:spPr>
        <p:txBody>
          <a:bodyPr wrap="square" rtlCol="0">
            <a:spAutoFit/>
          </a:bodyPr>
          <a:lstStyle/>
          <a:p>
            <a:r>
              <a:rPr kumimoji="1" lang="en-US" altLang="zh-CN" sz="1200" dirty="0" err="1" smtClean="0">
                <a:solidFill>
                  <a:srgbClr val="797979"/>
                </a:solidFill>
                <a:latin typeface="Arial"/>
                <a:ea typeface="微软雅黑"/>
                <a:cs typeface="Arial"/>
              </a:rPr>
              <a:t>Info@ever-hardware.com</a:t>
            </a:r>
            <a:endParaRPr kumimoji="1" lang="zh-CN" altLang="en-US" sz="1200" dirty="0">
              <a:solidFill>
                <a:srgbClr val="797979"/>
              </a:solidFill>
              <a:latin typeface="Arial"/>
              <a:ea typeface="微软雅黑"/>
              <a:cs typeface="Arial"/>
            </a:endParaRPr>
          </a:p>
        </p:txBody>
      </p:sp>
      <p:sp>
        <p:nvSpPr>
          <p:cNvPr id="37" name="文本框 36"/>
          <p:cNvSpPr txBox="1"/>
          <p:nvPr/>
        </p:nvSpPr>
        <p:spPr>
          <a:xfrm>
            <a:off x="5902604" y="4786475"/>
            <a:ext cx="2936055" cy="276999"/>
          </a:xfrm>
          <a:prstGeom prst="rect">
            <a:avLst/>
          </a:prstGeom>
          <a:noFill/>
        </p:spPr>
        <p:txBody>
          <a:bodyPr wrap="square" rtlCol="0">
            <a:spAutoFit/>
          </a:bodyPr>
          <a:lstStyle/>
          <a:p>
            <a:pPr algn="r"/>
            <a:r>
              <a:rPr kumimoji="1" lang="en-US" altLang="zh-CN" sz="1200" dirty="0" smtClean="0">
                <a:solidFill>
                  <a:srgbClr val="797979"/>
                </a:solidFill>
                <a:latin typeface="Arial"/>
                <a:ea typeface="微软雅黑"/>
                <a:cs typeface="Arial"/>
              </a:rPr>
              <a:t>Ever Hardware Industrial Limited |</a:t>
            </a:r>
            <a:endParaRPr kumimoji="1" lang="zh-CN" altLang="en-US" sz="1200" dirty="0">
              <a:solidFill>
                <a:srgbClr val="797979"/>
              </a:solidFill>
              <a:latin typeface="Arial"/>
              <a:ea typeface="微软雅黑"/>
              <a:cs typeface="Arial"/>
            </a:endParaRPr>
          </a:p>
        </p:txBody>
      </p:sp>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0241" y="4789525"/>
            <a:ext cx="268132" cy="268132"/>
          </a:xfrm>
          <a:prstGeom prst="rect">
            <a:avLst/>
          </a:prstGeom>
        </p:spPr>
      </p:pic>
    </p:spTree>
    <p:extLst>
      <p:ext uri="{BB962C8B-B14F-4D97-AF65-F5344CB8AC3E}">
        <p14:creationId xmlns:p14="http://schemas.microsoft.com/office/powerpoint/2010/main" val="324099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矩形 254"/>
          <p:cNvSpPr/>
          <p:nvPr/>
        </p:nvSpPr>
        <p:spPr>
          <a:xfrm>
            <a:off x="0" y="0"/>
            <a:ext cx="9144000" cy="2096693"/>
          </a:xfrm>
          <a:prstGeom prst="rect">
            <a:avLst/>
          </a:prstGeom>
          <a:solidFill>
            <a:srgbClr val="F9B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2" name="椭圆 1"/>
          <p:cNvSpPr/>
          <p:nvPr/>
        </p:nvSpPr>
        <p:spPr bwMode="auto">
          <a:xfrm>
            <a:off x="525278" y="1617045"/>
            <a:ext cx="2396955" cy="2396957"/>
          </a:xfrm>
          <a:prstGeom prst="ellipse">
            <a:avLst/>
          </a:prstGeom>
          <a:solidFill>
            <a:srgbClr val="404040"/>
          </a:solidFill>
          <a:ln w="12700" cap="flat" cmpd="sng" algn="ctr">
            <a:noFill/>
            <a:prstDash val="solid"/>
            <a:miter lim="0"/>
            <a:headEnd type="none" w="med" len="med"/>
            <a:tailEnd type="none" w="med" len="med"/>
          </a:ln>
          <a:effectLst/>
        </p:spPr>
        <p:txBody>
          <a:bodyPr rot="0" spcFirstLastPara="0" vertOverflow="overflow" horzOverflow="overflow" vert="horz" wrap="square" lIns="26789" tIns="26789" rIns="26789" bIns="26789" numCol="1" spcCol="0" rtlCol="0" fromWordArt="0" anchor="ctr" anchorCtr="0" forceAA="0" compatLnSpc="1">
            <a:prstTxWarp prst="textNoShape">
              <a:avLst/>
            </a:prstTxWarp>
            <a:noAutofit/>
          </a:bodyPr>
          <a:lstStyle/>
          <a:p>
            <a:pPr marL="171450"/>
            <a:endParaRPr lang="zh-CN" altLang="en-US"/>
          </a:p>
        </p:txBody>
      </p:sp>
      <p:grpSp>
        <p:nvGrpSpPr>
          <p:cNvPr id="4" name="组合 267"/>
          <p:cNvGrpSpPr/>
          <p:nvPr/>
        </p:nvGrpSpPr>
        <p:grpSpPr>
          <a:xfrm>
            <a:off x="1082730" y="2740015"/>
            <a:ext cx="1282050" cy="1051155"/>
            <a:chOff x="4984441" y="3312181"/>
            <a:chExt cx="1282050" cy="1051155"/>
          </a:xfrm>
        </p:grpSpPr>
        <p:sp>
          <p:nvSpPr>
            <p:cNvPr id="5" name="文本框 4"/>
            <p:cNvSpPr txBox="1"/>
            <p:nvPr/>
          </p:nvSpPr>
          <p:spPr>
            <a:xfrm>
              <a:off x="4984441" y="3312181"/>
              <a:ext cx="1282050" cy="707886"/>
            </a:xfrm>
            <a:prstGeom prst="rect">
              <a:avLst/>
            </a:prstGeom>
            <a:noFill/>
          </p:spPr>
          <p:txBody>
            <a:bodyPr wrap="square" rtlCol="0">
              <a:spAutoFit/>
            </a:bodyPr>
            <a:lstStyle/>
            <a:p>
              <a:pPr algn="ctr"/>
              <a:r>
                <a:rPr lang="en-US" altLang="zh-CN" sz="4000" dirty="0" smtClean="0">
                  <a:solidFill>
                    <a:schemeClr val="bg1"/>
                  </a:solidFill>
                  <a:latin typeface="HelveticaNeueLT Pro 67 MdCn" panose="020B0606030502030204" pitchFamily="34" charset="0"/>
                </a:rPr>
                <a:t>93%</a:t>
              </a:r>
              <a:endParaRPr lang="zh-CN" altLang="en-US" sz="4000" dirty="0">
                <a:solidFill>
                  <a:schemeClr val="bg1"/>
                </a:solidFill>
                <a:latin typeface="HelveticaNeueLT Pro 67 MdCn" panose="020B0606030502030204" pitchFamily="34" charset="0"/>
              </a:endParaRPr>
            </a:p>
          </p:txBody>
        </p:sp>
        <p:cxnSp>
          <p:nvCxnSpPr>
            <p:cNvPr id="6" name="直接连接符 269"/>
            <p:cNvCxnSpPr/>
            <p:nvPr/>
          </p:nvCxnSpPr>
          <p:spPr>
            <a:xfrm>
              <a:off x="5149911" y="4014126"/>
              <a:ext cx="951111" cy="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4984441" y="4024782"/>
              <a:ext cx="1282050" cy="338554"/>
            </a:xfrm>
            <a:prstGeom prst="rect">
              <a:avLst/>
            </a:prstGeom>
            <a:noFill/>
          </p:spPr>
          <p:txBody>
            <a:bodyPr wrap="square" rtlCol="0">
              <a:spAutoFit/>
            </a:bodyPr>
            <a:lstStyle/>
            <a:p>
              <a:pPr algn="ctr"/>
              <a:r>
                <a:rPr lang="en-US" altLang="zh-CN" sz="1600" dirty="0" smtClean="0">
                  <a:solidFill>
                    <a:schemeClr val="bg1"/>
                  </a:solidFill>
                  <a:latin typeface="HelveticaNeueLT Pro 67 MdCn" panose="020B0606030502030204" pitchFamily="34" charset="0"/>
                </a:rPr>
                <a:t>From 2015 </a:t>
              </a:r>
              <a:endParaRPr lang="zh-CN" altLang="en-US" sz="1600" dirty="0">
                <a:solidFill>
                  <a:schemeClr val="bg1"/>
                </a:solidFill>
                <a:latin typeface="HelveticaNeueLT Pro 67 MdCn" panose="020B0606030502030204" pitchFamily="34" charset="0"/>
              </a:endParaRPr>
            </a:p>
          </p:txBody>
        </p:sp>
      </p:grpSp>
      <p:grpSp>
        <p:nvGrpSpPr>
          <p:cNvPr id="8" name="Group 44"/>
          <p:cNvGrpSpPr>
            <a:grpSpLocks noChangeAspect="1"/>
          </p:cNvGrpSpPr>
          <p:nvPr/>
        </p:nvGrpSpPr>
        <p:grpSpPr bwMode="auto">
          <a:xfrm>
            <a:off x="1529285" y="1801322"/>
            <a:ext cx="429044" cy="416644"/>
            <a:chOff x="3202" y="1607"/>
            <a:chExt cx="1730" cy="1680"/>
          </a:xfrm>
          <a:solidFill>
            <a:schemeClr val="bg1"/>
          </a:solidFill>
        </p:grpSpPr>
        <p:sp>
          <p:nvSpPr>
            <p:cNvPr id="9" name="Freeform 45"/>
            <p:cNvSpPr>
              <a:spLocks/>
            </p:cNvSpPr>
            <p:nvPr/>
          </p:nvSpPr>
          <p:spPr bwMode="auto">
            <a:xfrm>
              <a:off x="3202" y="1607"/>
              <a:ext cx="1521" cy="1336"/>
            </a:xfrm>
            <a:custGeom>
              <a:avLst/>
              <a:gdLst>
                <a:gd name="T0" fmla="*/ 93 w 327"/>
                <a:gd name="T1" fmla="*/ 5 h 287"/>
                <a:gd name="T2" fmla="*/ 123 w 327"/>
                <a:gd name="T3" fmla="*/ 4 h 287"/>
                <a:gd name="T4" fmla="*/ 201 w 327"/>
                <a:gd name="T5" fmla="*/ 37 h 287"/>
                <a:gd name="T6" fmla="*/ 224 w 327"/>
                <a:gd name="T7" fmla="*/ 39 h 287"/>
                <a:gd name="T8" fmla="*/ 299 w 327"/>
                <a:gd name="T9" fmla="*/ 11 h 287"/>
                <a:gd name="T10" fmla="*/ 320 w 327"/>
                <a:gd name="T11" fmla="*/ 9 h 287"/>
                <a:gd name="T12" fmla="*/ 325 w 327"/>
                <a:gd name="T13" fmla="*/ 29 h 287"/>
                <a:gd name="T14" fmla="*/ 325 w 327"/>
                <a:gd name="T15" fmla="*/ 133 h 287"/>
                <a:gd name="T16" fmla="*/ 297 w 327"/>
                <a:gd name="T17" fmla="*/ 104 h 287"/>
                <a:gd name="T18" fmla="*/ 296 w 327"/>
                <a:gd name="T19" fmla="*/ 44 h 287"/>
                <a:gd name="T20" fmla="*/ 214 w 327"/>
                <a:gd name="T21" fmla="*/ 72 h 287"/>
                <a:gd name="T22" fmla="*/ 109 w 327"/>
                <a:gd name="T23" fmla="*/ 29 h 287"/>
                <a:gd name="T24" fmla="*/ 27 w 327"/>
                <a:gd name="T25" fmla="*/ 67 h 287"/>
                <a:gd name="T26" fmla="*/ 27 w 327"/>
                <a:gd name="T27" fmla="*/ 249 h 287"/>
                <a:gd name="T28" fmla="*/ 94 w 327"/>
                <a:gd name="T29" fmla="*/ 219 h 287"/>
                <a:gd name="T30" fmla="*/ 105 w 327"/>
                <a:gd name="T31" fmla="*/ 247 h 287"/>
                <a:gd name="T32" fmla="*/ 23 w 327"/>
                <a:gd name="T33" fmla="*/ 283 h 287"/>
                <a:gd name="T34" fmla="*/ 2 w 327"/>
                <a:gd name="T35" fmla="*/ 285 h 287"/>
                <a:gd name="T36" fmla="*/ 2 w 327"/>
                <a:gd name="T37" fmla="*/ 46 h 287"/>
                <a:gd name="T38" fmla="*/ 93 w 327"/>
                <a:gd name="T39" fmla="*/ 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7" h="287">
                  <a:moveTo>
                    <a:pt x="93" y="5"/>
                  </a:moveTo>
                  <a:cubicBezTo>
                    <a:pt x="102" y="0"/>
                    <a:pt x="113" y="0"/>
                    <a:pt x="123" y="4"/>
                  </a:cubicBezTo>
                  <a:cubicBezTo>
                    <a:pt x="149" y="15"/>
                    <a:pt x="175" y="25"/>
                    <a:pt x="201" y="37"/>
                  </a:cubicBezTo>
                  <a:cubicBezTo>
                    <a:pt x="208" y="41"/>
                    <a:pt x="216" y="42"/>
                    <a:pt x="224" y="39"/>
                  </a:cubicBezTo>
                  <a:cubicBezTo>
                    <a:pt x="249" y="30"/>
                    <a:pt x="274" y="20"/>
                    <a:pt x="299" y="11"/>
                  </a:cubicBezTo>
                  <a:cubicBezTo>
                    <a:pt x="305" y="8"/>
                    <a:pt x="313" y="7"/>
                    <a:pt x="320" y="9"/>
                  </a:cubicBezTo>
                  <a:cubicBezTo>
                    <a:pt x="327" y="13"/>
                    <a:pt x="325" y="22"/>
                    <a:pt x="325" y="29"/>
                  </a:cubicBezTo>
                  <a:cubicBezTo>
                    <a:pt x="325" y="64"/>
                    <a:pt x="326" y="99"/>
                    <a:pt x="325" y="133"/>
                  </a:cubicBezTo>
                  <a:cubicBezTo>
                    <a:pt x="316" y="123"/>
                    <a:pt x="307" y="113"/>
                    <a:pt x="297" y="104"/>
                  </a:cubicBezTo>
                  <a:cubicBezTo>
                    <a:pt x="296" y="84"/>
                    <a:pt x="297" y="64"/>
                    <a:pt x="296" y="44"/>
                  </a:cubicBezTo>
                  <a:cubicBezTo>
                    <a:pt x="268" y="50"/>
                    <a:pt x="242" y="66"/>
                    <a:pt x="214" y="72"/>
                  </a:cubicBezTo>
                  <a:cubicBezTo>
                    <a:pt x="178" y="61"/>
                    <a:pt x="144" y="43"/>
                    <a:pt x="109" y="29"/>
                  </a:cubicBezTo>
                  <a:cubicBezTo>
                    <a:pt x="98" y="34"/>
                    <a:pt x="44" y="59"/>
                    <a:pt x="27" y="67"/>
                  </a:cubicBezTo>
                  <a:cubicBezTo>
                    <a:pt x="26" y="81"/>
                    <a:pt x="25" y="203"/>
                    <a:pt x="27" y="249"/>
                  </a:cubicBezTo>
                  <a:cubicBezTo>
                    <a:pt x="50" y="241"/>
                    <a:pt x="72" y="229"/>
                    <a:pt x="94" y="219"/>
                  </a:cubicBezTo>
                  <a:cubicBezTo>
                    <a:pt x="101" y="227"/>
                    <a:pt x="103" y="237"/>
                    <a:pt x="105" y="247"/>
                  </a:cubicBezTo>
                  <a:cubicBezTo>
                    <a:pt x="77" y="258"/>
                    <a:pt x="51" y="272"/>
                    <a:pt x="23" y="283"/>
                  </a:cubicBezTo>
                  <a:cubicBezTo>
                    <a:pt x="16" y="287"/>
                    <a:pt x="9" y="285"/>
                    <a:pt x="2" y="285"/>
                  </a:cubicBezTo>
                  <a:cubicBezTo>
                    <a:pt x="1" y="235"/>
                    <a:pt x="0" y="77"/>
                    <a:pt x="2" y="46"/>
                  </a:cubicBezTo>
                  <a:cubicBezTo>
                    <a:pt x="32" y="32"/>
                    <a:pt x="63" y="19"/>
                    <a:pt x="93" y="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p>
          </p:txBody>
        </p:sp>
        <p:sp>
          <p:nvSpPr>
            <p:cNvPr id="10" name="Freeform 46"/>
            <p:cNvSpPr>
              <a:spLocks noEditPoints="1"/>
            </p:cNvSpPr>
            <p:nvPr/>
          </p:nvSpPr>
          <p:spPr bwMode="auto">
            <a:xfrm>
              <a:off x="3700" y="2068"/>
              <a:ext cx="1232" cy="1219"/>
            </a:xfrm>
            <a:custGeom>
              <a:avLst/>
              <a:gdLst>
                <a:gd name="T0" fmla="*/ 13 w 265"/>
                <a:gd name="T1" fmla="*/ 118 h 262"/>
                <a:gd name="T2" fmla="*/ 98 w 265"/>
                <a:gd name="T3" fmla="*/ 2 h 262"/>
                <a:gd name="T4" fmla="*/ 167 w 265"/>
                <a:gd name="T5" fmla="*/ 21 h 262"/>
                <a:gd name="T6" fmla="*/ 198 w 265"/>
                <a:gd name="T7" fmla="*/ 58 h 262"/>
                <a:gd name="T8" fmla="*/ 206 w 265"/>
                <a:gd name="T9" fmla="*/ 110 h 262"/>
                <a:gd name="T10" fmla="*/ 184 w 265"/>
                <a:gd name="T11" fmla="*/ 167 h 262"/>
                <a:gd name="T12" fmla="*/ 215 w 265"/>
                <a:gd name="T13" fmla="*/ 181 h 262"/>
                <a:gd name="T14" fmla="*/ 255 w 265"/>
                <a:gd name="T15" fmla="*/ 220 h 262"/>
                <a:gd name="T16" fmla="*/ 224 w 265"/>
                <a:gd name="T17" fmla="*/ 252 h 262"/>
                <a:gd name="T18" fmla="*/ 177 w 265"/>
                <a:gd name="T19" fmla="*/ 211 h 262"/>
                <a:gd name="T20" fmla="*/ 161 w 265"/>
                <a:gd name="T21" fmla="*/ 183 h 262"/>
                <a:gd name="T22" fmla="*/ 90 w 265"/>
                <a:gd name="T23" fmla="*/ 195 h 262"/>
                <a:gd name="T24" fmla="*/ 13 w 265"/>
                <a:gd name="T25" fmla="*/ 118 h 262"/>
                <a:gd name="T26" fmla="*/ 100 w 265"/>
                <a:gd name="T27" fmla="*/ 36 h 262"/>
                <a:gd name="T28" fmla="*/ 50 w 265"/>
                <a:gd name="T29" fmla="*/ 74 h 262"/>
                <a:gd name="T30" fmla="*/ 82 w 265"/>
                <a:gd name="T31" fmla="*/ 158 h 262"/>
                <a:gd name="T32" fmla="*/ 171 w 265"/>
                <a:gd name="T33" fmla="*/ 115 h 262"/>
                <a:gd name="T34" fmla="*/ 100 w 265"/>
                <a:gd name="T35" fmla="*/ 3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5" h="262">
                  <a:moveTo>
                    <a:pt x="13" y="118"/>
                  </a:moveTo>
                  <a:cubicBezTo>
                    <a:pt x="0" y="64"/>
                    <a:pt x="44" y="7"/>
                    <a:pt x="98" y="2"/>
                  </a:cubicBezTo>
                  <a:cubicBezTo>
                    <a:pt x="120" y="0"/>
                    <a:pt x="150" y="7"/>
                    <a:pt x="167" y="21"/>
                  </a:cubicBezTo>
                  <a:cubicBezTo>
                    <a:pt x="180" y="30"/>
                    <a:pt x="190" y="44"/>
                    <a:pt x="198" y="58"/>
                  </a:cubicBezTo>
                  <a:cubicBezTo>
                    <a:pt x="205" y="72"/>
                    <a:pt x="207" y="95"/>
                    <a:pt x="206" y="110"/>
                  </a:cubicBezTo>
                  <a:cubicBezTo>
                    <a:pt x="205" y="131"/>
                    <a:pt x="192" y="148"/>
                    <a:pt x="184" y="167"/>
                  </a:cubicBezTo>
                  <a:cubicBezTo>
                    <a:pt x="195" y="170"/>
                    <a:pt x="207" y="172"/>
                    <a:pt x="215" y="181"/>
                  </a:cubicBezTo>
                  <a:cubicBezTo>
                    <a:pt x="228" y="195"/>
                    <a:pt x="246" y="204"/>
                    <a:pt x="255" y="220"/>
                  </a:cubicBezTo>
                  <a:cubicBezTo>
                    <a:pt x="265" y="239"/>
                    <a:pt x="242" y="262"/>
                    <a:pt x="224" y="252"/>
                  </a:cubicBezTo>
                  <a:cubicBezTo>
                    <a:pt x="207" y="240"/>
                    <a:pt x="192" y="225"/>
                    <a:pt x="177" y="211"/>
                  </a:cubicBezTo>
                  <a:cubicBezTo>
                    <a:pt x="168" y="204"/>
                    <a:pt x="172" y="189"/>
                    <a:pt x="161" y="183"/>
                  </a:cubicBezTo>
                  <a:cubicBezTo>
                    <a:pt x="139" y="193"/>
                    <a:pt x="114" y="202"/>
                    <a:pt x="90" y="195"/>
                  </a:cubicBezTo>
                  <a:cubicBezTo>
                    <a:pt x="51" y="188"/>
                    <a:pt x="20" y="156"/>
                    <a:pt x="13" y="118"/>
                  </a:cubicBezTo>
                  <a:close/>
                  <a:moveTo>
                    <a:pt x="100" y="36"/>
                  </a:moveTo>
                  <a:cubicBezTo>
                    <a:pt x="78" y="40"/>
                    <a:pt x="59" y="54"/>
                    <a:pt x="50" y="74"/>
                  </a:cubicBezTo>
                  <a:cubicBezTo>
                    <a:pt x="38" y="105"/>
                    <a:pt x="50" y="145"/>
                    <a:pt x="82" y="158"/>
                  </a:cubicBezTo>
                  <a:cubicBezTo>
                    <a:pt x="117" y="175"/>
                    <a:pt x="163" y="153"/>
                    <a:pt x="171" y="115"/>
                  </a:cubicBezTo>
                  <a:cubicBezTo>
                    <a:pt x="184" y="73"/>
                    <a:pt x="142" y="28"/>
                    <a:pt x="100" y="3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p>
          </p:txBody>
        </p:sp>
        <p:sp>
          <p:nvSpPr>
            <p:cNvPr id="11" name="Freeform 47"/>
            <p:cNvSpPr>
              <a:spLocks/>
            </p:cNvSpPr>
            <p:nvPr/>
          </p:nvSpPr>
          <p:spPr bwMode="auto">
            <a:xfrm>
              <a:off x="3951" y="2501"/>
              <a:ext cx="279" cy="297"/>
            </a:xfrm>
            <a:custGeom>
              <a:avLst/>
              <a:gdLst>
                <a:gd name="T0" fmla="*/ 0 w 60"/>
                <a:gd name="T1" fmla="*/ 10 h 64"/>
                <a:gd name="T2" fmla="*/ 19 w 60"/>
                <a:gd name="T3" fmla="*/ 1 h 64"/>
                <a:gd name="T4" fmla="*/ 31 w 60"/>
                <a:gd name="T5" fmla="*/ 27 h 64"/>
                <a:gd name="T6" fmla="*/ 59 w 60"/>
                <a:gd name="T7" fmla="*/ 42 h 64"/>
                <a:gd name="T8" fmla="*/ 60 w 60"/>
                <a:gd name="T9" fmla="*/ 58 h 64"/>
                <a:gd name="T10" fmla="*/ 0 w 60"/>
                <a:gd name="T11" fmla="*/ 10 h 64"/>
              </a:gdLst>
              <a:ahLst/>
              <a:cxnLst>
                <a:cxn ang="0">
                  <a:pos x="T0" y="T1"/>
                </a:cxn>
                <a:cxn ang="0">
                  <a:pos x="T2" y="T3"/>
                </a:cxn>
                <a:cxn ang="0">
                  <a:pos x="T4" y="T5"/>
                </a:cxn>
                <a:cxn ang="0">
                  <a:pos x="T6" y="T7"/>
                </a:cxn>
                <a:cxn ang="0">
                  <a:pos x="T8" y="T9"/>
                </a:cxn>
                <a:cxn ang="0">
                  <a:pos x="T10" y="T11"/>
                </a:cxn>
              </a:cxnLst>
              <a:rect l="0" t="0" r="r" b="b"/>
              <a:pathLst>
                <a:path w="60" h="64">
                  <a:moveTo>
                    <a:pt x="0" y="10"/>
                  </a:moveTo>
                  <a:cubicBezTo>
                    <a:pt x="1" y="0"/>
                    <a:pt x="12" y="0"/>
                    <a:pt x="19" y="1"/>
                  </a:cubicBezTo>
                  <a:cubicBezTo>
                    <a:pt x="21" y="10"/>
                    <a:pt x="24" y="20"/>
                    <a:pt x="31" y="27"/>
                  </a:cubicBezTo>
                  <a:cubicBezTo>
                    <a:pt x="38" y="35"/>
                    <a:pt x="49" y="38"/>
                    <a:pt x="59" y="42"/>
                  </a:cubicBezTo>
                  <a:cubicBezTo>
                    <a:pt x="60" y="47"/>
                    <a:pt x="60" y="52"/>
                    <a:pt x="60" y="58"/>
                  </a:cubicBezTo>
                  <a:cubicBezTo>
                    <a:pt x="31" y="64"/>
                    <a:pt x="4" y="38"/>
                    <a:pt x="0" y="1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p>
          </p:txBody>
        </p:sp>
      </p:grpSp>
      <p:grpSp>
        <p:nvGrpSpPr>
          <p:cNvPr id="12" name="组合 275"/>
          <p:cNvGrpSpPr/>
          <p:nvPr/>
        </p:nvGrpSpPr>
        <p:grpSpPr>
          <a:xfrm flipH="1">
            <a:off x="320280" y="2558408"/>
            <a:ext cx="409993" cy="409994"/>
            <a:chOff x="2912379" y="2970242"/>
            <a:chExt cx="409993" cy="409994"/>
          </a:xfrm>
          <a:solidFill>
            <a:srgbClr val="FA8010"/>
          </a:solidFill>
        </p:grpSpPr>
        <p:sp>
          <p:nvSpPr>
            <p:cNvPr id="13" name="椭圆 12"/>
            <p:cNvSpPr/>
            <p:nvPr/>
          </p:nvSpPr>
          <p:spPr bwMode="auto">
            <a:xfrm>
              <a:off x="2912379" y="2970242"/>
              <a:ext cx="409993" cy="409994"/>
            </a:xfrm>
            <a:prstGeom prst="ellipse">
              <a:avLst/>
            </a:prstGeom>
            <a:grpFill/>
            <a:ln w="12700" cap="flat" cmpd="sng" algn="ctr">
              <a:noFill/>
              <a:prstDash val="solid"/>
              <a:miter lim="0"/>
              <a:headEnd type="none" w="med" len="med"/>
              <a:tailEnd type="none" w="med" len="med"/>
            </a:ln>
            <a:effectLst/>
          </p:spPr>
          <p:txBody>
            <a:bodyPr rot="0" spcFirstLastPara="0" vertOverflow="overflow" horzOverflow="overflow" vert="horz" wrap="square" lIns="26789" tIns="26789" rIns="26789" bIns="26789" numCol="1" spcCol="0" rtlCol="0" fromWordArt="0" anchor="ctr" anchorCtr="0" forceAA="0" compatLnSpc="1">
              <a:prstTxWarp prst="textNoShape">
                <a:avLst/>
              </a:prstTxWarp>
              <a:noAutofit/>
            </a:bodyPr>
            <a:lstStyle/>
            <a:p>
              <a:pPr marL="171450"/>
              <a:endParaRPr lang="zh-CN" altLang="en-US" dirty="0"/>
            </a:p>
          </p:txBody>
        </p:sp>
        <p:grpSp>
          <p:nvGrpSpPr>
            <p:cNvPr id="14" name="组合 277"/>
            <p:cNvGrpSpPr/>
            <p:nvPr/>
          </p:nvGrpSpPr>
          <p:grpSpPr>
            <a:xfrm>
              <a:off x="3064491" y="3046218"/>
              <a:ext cx="204997" cy="258046"/>
              <a:chOff x="3252701" y="1830215"/>
              <a:chExt cx="204997" cy="258046"/>
            </a:xfrm>
            <a:grpFill/>
          </p:grpSpPr>
          <p:cxnSp>
            <p:nvCxnSpPr>
              <p:cNvPr id="15" name="直接连接符 278"/>
              <p:cNvCxnSpPr>
                <a:stCxn id="13" idx="0"/>
                <a:endCxn id="13" idx="6"/>
              </p:cNvCxnSpPr>
              <p:nvPr/>
            </p:nvCxnSpPr>
            <p:spPr bwMode="auto">
              <a:xfrm>
                <a:off x="3252701" y="1830215"/>
                <a:ext cx="204997" cy="129024"/>
              </a:xfrm>
              <a:prstGeom prst="line">
                <a:avLst/>
              </a:prstGeom>
              <a:grpFill/>
              <a:ln w="6350" cap="flat" cmpd="sng" algn="ctr">
                <a:solidFill>
                  <a:schemeClr val="bg1"/>
                </a:solidFill>
                <a:prstDash val="solid"/>
                <a:miter lim="0"/>
                <a:headEnd type="none" w="med" len="med"/>
                <a:tailEnd type="none" w="med" len="med"/>
              </a:ln>
              <a:effectLst/>
            </p:spPr>
          </p:cxnSp>
          <p:cxnSp>
            <p:nvCxnSpPr>
              <p:cNvPr id="16" name="直接连接符 279"/>
              <p:cNvCxnSpPr/>
              <p:nvPr/>
            </p:nvCxnSpPr>
            <p:spPr bwMode="auto">
              <a:xfrm flipH="1">
                <a:off x="3252701" y="1959237"/>
                <a:ext cx="204997" cy="129024"/>
              </a:xfrm>
              <a:prstGeom prst="line">
                <a:avLst/>
              </a:prstGeom>
              <a:grpFill/>
              <a:ln w="6350" cap="flat" cmpd="sng" algn="ctr">
                <a:solidFill>
                  <a:schemeClr val="bg1"/>
                </a:solidFill>
                <a:prstDash val="solid"/>
                <a:miter lim="0"/>
                <a:headEnd type="none" w="med" len="med"/>
                <a:tailEnd type="none" w="med" len="med"/>
              </a:ln>
              <a:effectLst/>
            </p:spPr>
          </p:cxnSp>
        </p:grpSp>
      </p:grpSp>
      <p:grpSp>
        <p:nvGrpSpPr>
          <p:cNvPr id="254" name="组 253"/>
          <p:cNvGrpSpPr/>
          <p:nvPr/>
        </p:nvGrpSpPr>
        <p:grpSpPr>
          <a:xfrm>
            <a:off x="2364781" y="661402"/>
            <a:ext cx="1969272" cy="3938544"/>
            <a:chOff x="2553392" y="917952"/>
            <a:chExt cx="1796903" cy="3593807"/>
          </a:xfrm>
        </p:grpSpPr>
        <p:pic>
          <p:nvPicPr>
            <p:cNvPr id="20" name="图片 19"/>
            <p:cNvPicPr>
              <a:picLocks noChangeAspect="1"/>
            </p:cNvPicPr>
            <p:nvPr/>
          </p:nvPicPr>
          <p:blipFill rotWithShape="1">
            <a:blip r:embed="rId2" cstate="print">
              <a:extLst>
                <a:ext uri="{28A0092B-C50C-407E-A947-70E740481C1C}">
                  <a14:useLocalDpi xmlns:a14="http://schemas.microsoft.com/office/drawing/2010/main" val="0"/>
                </a:ext>
              </a:extLst>
            </a:blip>
            <a:srcRect l="66279" t="13601" r="11881" b="13601"/>
            <a:stretch/>
          </p:blipFill>
          <p:spPr>
            <a:xfrm>
              <a:off x="2553392" y="917952"/>
              <a:ext cx="1796903" cy="3593807"/>
            </a:xfrm>
            <a:custGeom>
              <a:avLst/>
              <a:gdLst>
                <a:gd name="connsiteX0" fmla="*/ 299897 w 1872208"/>
                <a:gd name="connsiteY0" fmla="*/ 648072 h 3744416"/>
                <a:gd name="connsiteX1" fmla="*/ 275978 w 1872208"/>
                <a:gd name="connsiteY1" fmla="*/ 671991 h 3744416"/>
                <a:gd name="connsiteX2" fmla="*/ 275978 w 1872208"/>
                <a:gd name="connsiteY2" fmla="*/ 3108153 h 3744416"/>
                <a:gd name="connsiteX3" fmla="*/ 299897 w 1872208"/>
                <a:gd name="connsiteY3" fmla="*/ 3132072 h 3744416"/>
                <a:gd name="connsiteX4" fmla="*/ 1659046 w 1872208"/>
                <a:gd name="connsiteY4" fmla="*/ 3132072 h 3744416"/>
                <a:gd name="connsiteX5" fmla="*/ 1682965 w 1872208"/>
                <a:gd name="connsiteY5" fmla="*/ 3108153 h 3744416"/>
                <a:gd name="connsiteX6" fmla="*/ 1682965 w 1872208"/>
                <a:gd name="connsiteY6" fmla="*/ 671991 h 3744416"/>
                <a:gd name="connsiteX7" fmla="*/ 1659046 w 1872208"/>
                <a:gd name="connsiteY7" fmla="*/ 648072 h 3744416"/>
                <a:gd name="connsiteX8" fmla="*/ 0 w 1872208"/>
                <a:gd name="connsiteY8" fmla="*/ 0 h 3744416"/>
                <a:gd name="connsiteX9" fmla="*/ 1872208 w 1872208"/>
                <a:gd name="connsiteY9" fmla="*/ 0 h 3744416"/>
                <a:gd name="connsiteX10" fmla="*/ 1872208 w 1872208"/>
                <a:gd name="connsiteY10" fmla="*/ 3744416 h 3744416"/>
                <a:gd name="connsiteX11" fmla="*/ 0 w 1872208"/>
                <a:gd name="connsiteY11" fmla="*/ 3744416 h 374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2208" h="3744416">
                  <a:moveTo>
                    <a:pt x="299897" y="648072"/>
                  </a:moveTo>
                  <a:cubicBezTo>
                    <a:pt x="286687" y="648072"/>
                    <a:pt x="275978" y="658781"/>
                    <a:pt x="275978" y="671991"/>
                  </a:cubicBezTo>
                  <a:lnTo>
                    <a:pt x="275978" y="3108153"/>
                  </a:lnTo>
                  <a:cubicBezTo>
                    <a:pt x="275978" y="3121363"/>
                    <a:pt x="286687" y="3132072"/>
                    <a:pt x="299897" y="3132072"/>
                  </a:cubicBezTo>
                  <a:lnTo>
                    <a:pt x="1659046" y="3132072"/>
                  </a:lnTo>
                  <a:cubicBezTo>
                    <a:pt x="1672256" y="3132072"/>
                    <a:pt x="1682965" y="3121363"/>
                    <a:pt x="1682965" y="3108153"/>
                  </a:cubicBezTo>
                  <a:lnTo>
                    <a:pt x="1682965" y="671991"/>
                  </a:lnTo>
                  <a:cubicBezTo>
                    <a:pt x="1682965" y="658781"/>
                    <a:pt x="1672256" y="648072"/>
                    <a:pt x="1659046" y="648072"/>
                  </a:cubicBezTo>
                  <a:close/>
                  <a:moveTo>
                    <a:pt x="0" y="0"/>
                  </a:moveTo>
                  <a:lnTo>
                    <a:pt x="1872208" y="0"/>
                  </a:lnTo>
                  <a:lnTo>
                    <a:pt x="1872208" y="3744416"/>
                  </a:lnTo>
                  <a:lnTo>
                    <a:pt x="0" y="3744416"/>
                  </a:lnTo>
                  <a:close/>
                </a:path>
              </a:pathLst>
            </a:custGeom>
          </p:spPr>
        </p:pic>
        <p:pic>
          <p:nvPicPr>
            <p:cNvPr id="246" name="图片 245" descr="屏幕快照 2015-06-15 7.53.39 AM.png"/>
            <p:cNvPicPr>
              <a:picLocks noChangeAspect="1"/>
            </p:cNvPicPr>
            <p:nvPr/>
          </p:nvPicPr>
          <p:blipFill rotWithShape="1">
            <a:blip r:embed="rId3">
              <a:extLst>
                <a:ext uri="{28A0092B-C50C-407E-A947-70E740481C1C}">
                  <a14:useLocalDpi xmlns:a14="http://schemas.microsoft.com/office/drawing/2010/main" val="0"/>
                </a:ext>
              </a:extLst>
            </a:blip>
            <a:srcRect r="34377"/>
            <a:stretch/>
          </p:blipFill>
          <p:spPr>
            <a:xfrm>
              <a:off x="2816393" y="1499138"/>
              <a:ext cx="1355405" cy="2433997"/>
            </a:xfrm>
            <a:prstGeom prst="rect">
              <a:avLst/>
            </a:prstGeom>
          </p:spPr>
        </p:pic>
      </p:grpSp>
      <p:sp>
        <p:nvSpPr>
          <p:cNvPr id="247" name="文本框 246"/>
          <p:cNvSpPr txBox="1"/>
          <p:nvPr/>
        </p:nvSpPr>
        <p:spPr>
          <a:xfrm>
            <a:off x="665030" y="2222121"/>
            <a:ext cx="2021398" cy="646331"/>
          </a:xfrm>
          <a:prstGeom prst="rect">
            <a:avLst/>
          </a:prstGeom>
          <a:noFill/>
        </p:spPr>
        <p:txBody>
          <a:bodyPr wrap="square" rtlCol="0">
            <a:spAutoFit/>
          </a:bodyPr>
          <a:lstStyle/>
          <a:p>
            <a:pPr algn="ctr"/>
            <a:r>
              <a:rPr kumimoji="1" lang="en-US" altLang="zh-CN" b="1" dirty="0">
                <a:solidFill>
                  <a:srgbClr val="FFFFFF"/>
                </a:solidFill>
                <a:latin typeface="Arial" panose="020B0604020202020204" pitchFamily="34" charset="0"/>
                <a:cs typeface="Arial" panose="020B0604020202020204" pitchFamily="34" charset="0"/>
              </a:rPr>
              <a:t>First Pass Yield (FPY)</a:t>
            </a:r>
            <a:endParaRPr kumimoji="1" lang="zh-CN" altLang="en-US" b="1" dirty="0">
              <a:solidFill>
                <a:srgbClr val="FFFFFF"/>
              </a:solidFill>
              <a:latin typeface="Arial" panose="020B0604020202020204" pitchFamily="34" charset="0"/>
              <a:cs typeface="Arial" panose="020B0604020202020204" pitchFamily="34" charset="0"/>
            </a:endParaRPr>
          </a:p>
        </p:txBody>
      </p:sp>
      <p:grpSp>
        <p:nvGrpSpPr>
          <p:cNvPr id="251" name="组 250"/>
          <p:cNvGrpSpPr/>
          <p:nvPr/>
        </p:nvGrpSpPr>
        <p:grpSpPr>
          <a:xfrm>
            <a:off x="4887437" y="2096693"/>
            <a:ext cx="4050307" cy="1951620"/>
            <a:chOff x="1100310" y="1795731"/>
            <a:chExt cx="3076905" cy="1951620"/>
          </a:xfrm>
        </p:grpSpPr>
        <p:sp>
          <p:nvSpPr>
            <p:cNvPr id="252" name="矩形 251"/>
            <p:cNvSpPr/>
            <p:nvPr/>
          </p:nvSpPr>
          <p:spPr>
            <a:xfrm>
              <a:off x="1100310" y="2254635"/>
              <a:ext cx="3076905" cy="1492716"/>
            </a:xfrm>
            <a:prstGeom prst="rect">
              <a:avLst/>
            </a:prstGeom>
          </p:spPr>
          <p:txBody>
            <a:bodyPr wrap="square">
              <a:spAutoFit/>
            </a:bodyPr>
            <a:lstStyle/>
            <a:p>
              <a:pPr lvl="0" defTabSz="914400">
                <a:lnSpc>
                  <a:spcPct val="130000"/>
                </a:lnSpc>
                <a:defRPr/>
              </a:pPr>
              <a:r>
                <a:rPr lang="en-US" altLang="zh-CN" sz="1400" kern="0" dirty="0">
                  <a:solidFill>
                    <a:schemeClr val="bg1">
                      <a:lumMod val="50000"/>
                    </a:schemeClr>
                  </a:solidFill>
                  <a:latin typeface="Arial" panose="020B0604020202020204" pitchFamily="34" charset="0"/>
                  <a:cs typeface="Arial" panose="020B0604020202020204" pitchFamily="34" charset="0"/>
                </a:rPr>
                <a:t>Our products have been sold to more than 50 countries and regions in the world. Especially in Europe and the United States are welcomed. Many of them are big international trading companies like Fastenal, </a:t>
              </a:r>
              <a:r>
                <a:rPr lang="en-US" altLang="zh-CN" sz="1400" kern="0" dirty="0" err="1">
                  <a:solidFill>
                    <a:schemeClr val="bg1">
                      <a:lumMod val="50000"/>
                    </a:schemeClr>
                  </a:solidFill>
                  <a:latin typeface="Arial" panose="020B0604020202020204" pitchFamily="34" charset="0"/>
                  <a:cs typeface="Arial" panose="020B0604020202020204" pitchFamily="34" charset="0"/>
                </a:rPr>
                <a:t>Bossard</a:t>
              </a:r>
              <a:r>
                <a:rPr lang="en-US" altLang="zh-CN" sz="1400" kern="0" dirty="0">
                  <a:solidFill>
                    <a:schemeClr val="bg1">
                      <a:lumMod val="50000"/>
                    </a:schemeClr>
                  </a:solidFill>
                  <a:latin typeface="Arial" panose="020B0604020202020204" pitchFamily="34" charset="0"/>
                  <a:cs typeface="Arial" panose="020B0604020202020204" pitchFamily="34" charset="0"/>
                </a:rPr>
                <a:t> and </a:t>
              </a:r>
              <a:r>
                <a:rPr lang="en-US" altLang="zh-CN" sz="1400" kern="0" dirty="0" err="1">
                  <a:solidFill>
                    <a:schemeClr val="bg1">
                      <a:lumMod val="50000"/>
                    </a:schemeClr>
                  </a:solidFill>
                  <a:latin typeface="Arial" panose="020B0604020202020204" pitchFamily="34" charset="0"/>
                  <a:cs typeface="Arial" panose="020B0604020202020204" pitchFamily="34" charset="0"/>
                </a:rPr>
                <a:t>Pencomm</a:t>
              </a:r>
              <a:r>
                <a:rPr lang="en-US" altLang="zh-CN" sz="1400" kern="0" dirty="0">
                  <a:solidFill>
                    <a:schemeClr val="bg1">
                      <a:lumMod val="50000"/>
                    </a:schemeClr>
                  </a:solidFill>
                  <a:latin typeface="Arial" panose="020B0604020202020204" pitchFamily="34" charset="0"/>
                  <a:cs typeface="Arial" panose="020B0604020202020204" pitchFamily="34" charset="0"/>
                </a:rPr>
                <a:t>.</a:t>
              </a:r>
              <a:endParaRPr kumimoji="0" lang="zh-CN" altLang="en-US" sz="1400" b="0" i="0" u="none" strike="noStrike" kern="0" cap="none" spc="0" normalizeH="0" baseline="0" noProof="0" dirty="0">
                <a:ln>
                  <a:noFill/>
                </a:ln>
                <a:solidFill>
                  <a:schemeClr val="bg1">
                    <a:lumMod val="50000"/>
                  </a:schemeClr>
                </a:solidFill>
                <a:effectLst/>
                <a:uLnTx/>
                <a:uFillTx/>
                <a:latin typeface="Arial" panose="020B0604020202020204" pitchFamily="34" charset="0"/>
                <a:cs typeface="Arial" panose="020B0604020202020204" pitchFamily="34" charset="0"/>
              </a:endParaRPr>
            </a:p>
          </p:txBody>
        </p:sp>
        <p:sp>
          <p:nvSpPr>
            <p:cNvPr id="253" name="矩形 252"/>
            <p:cNvSpPr/>
            <p:nvPr/>
          </p:nvSpPr>
          <p:spPr>
            <a:xfrm>
              <a:off x="1100310" y="1795731"/>
              <a:ext cx="1818189" cy="375552"/>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altLang="zh-CN" sz="1400" b="1" i="0" u="none" strike="noStrike" kern="0" cap="none" spc="0" normalizeH="0" baseline="0" noProof="0" dirty="0" smtClean="0">
                  <a:ln>
                    <a:noFill/>
                  </a:ln>
                  <a:solidFill>
                    <a:srgbClr val="007FFF"/>
                  </a:solidFill>
                  <a:effectLst/>
                  <a:uLnTx/>
                  <a:uFillTx/>
                  <a:latin typeface="Arial" panose="020B0604020202020204" pitchFamily="34" charset="0"/>
                  <a:cs typeface="Arial" panose="020B0604020202020204" pitchFamily="34" charset="0"/>
                </a:rPr>
                <a:t>ALL OVER</a:t>
              </a:r>
              <a:r>
                <a:rPr kumimoji="0" lang="en-US" altLang="zh-CN" sz="1400" b="1" i="0" u="none" strike="noStrike" kern="0" cap="none" spc="0" normalizeH="0" noProof="0" dirty="0" smtClean="0">
                  <a:ln>
                    <a:noFill/>
                  </a:ln>
                  <a:solidFill>
                    <a:srgbClr val="007FFF"/>
                  </a:solidFill>
                  <a:effectLst/>
                  <a:uLnTx/>
                  <a:uFillTx/>
                  <a:latin typeface="Arial" panose="020B0604020202020204" pitchFamily="34" charset="0"/>
                  <a:cs typeface="Arial" panose="020B0604020202020204" pitchFamily="34" charset="0"/>
                </a:rPr>
                <a:t> THE WORLD</a:t>
              </a:r>
              <a:endParaRPr kumimoji="0" lang="en-US" altLang="zh-CN" sz="1400" b="1" i="0" u="none" strike="noStrike" kern="0" cap="none" spc="0" normalizeH="0" baseline="0" noProof="0" dirty="0" smtClean="0">
                <a:ln>
                  <a:noFill/>
                </a:ln>
                <a:solidFill>
                  <a:srgbClr val="007FFF"/>
                </a:solidFill>
                <a:effectLst/>
                <a:uLnTx/>
                <a:uFillTx/>
                <a:latin typeface="Arial" panose="020B0604020202020204" pitchFamily="34" charset="0"/>
                <a:cs typeface="Arial" panose="020B0604020202020204" pitchFamily="34" charset="0"/>
              </a:endParaRPr>
            </a:p>
          </p:txBody>
        </p:sp>
      </p:grpSp>
      <p:grpSp>
        <p:nvGrpSpPr>
          <p:cNvPr id="256" name="组 255"/>
          <p:cNvGrpSpPr/>
          <p:nvPr/>
        </p:nvGrpSpPr>
        <p:grpSpPr>
          <a:xfrm>
            <a:off x="0" y="4702550"/>
            <a:ext cx="9144000" cy="440950"/>
            <a:chOff x="0" y="4702550"/>
            <a:chExt cx="9144000" cy="440950"/>
          </a:xfrm>
        </p:grpSpPr>
        <p:sp>
          <p:nvSpPr>
            <p:cNvPr id="257" name="矩形 256"/>
            <p:cNvSpPr/>
            <p:nvPr/>
          </p:nvSpPr>
          <p:spPr>
            <a:xfrm>
              <a:off x="0" y="4702550"/>
              <a:ext cx="9144000" cy="4409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258" name="图片 257" descr="envelope-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8368" y="4820917"/>
              <a:ext cx="280416" cy="204216"/>
            </a:xfrm>
            <a:prstGeom prst="rect">
              <a:avLst/>
            </a:prstGeom>
          </p:spPr>
        </p:pic>
        <p:pic>
          <p:nvPicPr>
            <p:cNvPr id="259" name="图片 258" descr="telephone-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745" y="4782577"/>
              <a:ext cx="280897" cy="280897"/>
            </a:xfrm>
            <a:prstGeom prst="rect">
              <a:avLst/>
            </a:prstGeom>
          </p:spPr>
        </p:pic>
        <p:sp>
          <p:nvSpPr>
            <p:cNvPr id="260" name="文本框 259"/>
            <p:cNvSpPr txBox="1"/>
            <p:nvPr/>
          </p:nvSpPr>
          <p:spPr>
            <a:xfrm>
              <a:off x="523379" y="4784526"/>
              <a:ext cx="1607929" cy="276999"/>
            </a:xfrm>
            <a:prstGeom prst="rect">
              <a:avLst/>
            </a:prstGeom>
            <a:noFill/>
          </p:spPr>
          <p:txBody>
            <a:bodyPr wrap="square" rtlCol="0">
              <a:spAutoFit/>
            </a:bodyPr>
            <a:lstStyle/>
            <a:p>
              <a:r>
                <a:rPr kumimoji="1" lang="en-US" altLang="zh-CN" sz="1200" dirty="0" smtClean="0">
                  <a:solidFill>
                    <a:srgbClr val="797979"/>
                  </a:solidFill>
                  <a:latin typeface="Arial"/>
                  <a:ea typeface="微软雅黑"/>
                  <a:cs typeface="Arial"/>
                </a:rPr>
                <a:t>0086-769-83034515</a:t>
              </a:r>
              <a:endParaRPr kumimoji="1" lang="zh-CN" altLang="en-US" sz="1200" dirty="0">
                <a:solidFill>
                  <a:srgbClr val="797979"/>
                </a:solidFill>
                <a:latin typeface="Arial"/>
                <a:ea typeface="微软雅黑"/>
                <a:cs typeface="Arial"/>
              </a:endParaRPr>
            </a:p>
          </p:txBody>
        </p:sp>
      </p:grpSp>
      <p:grpSp>
        <p:nvGrpSpPr>
          <p:cNvPr id="263" name="组 262"/>
          <p:cNvGrpSpPr/>
          <p:nvPr/>
        </p:nvGrpSpPr>
        <p:grpSpPr>
          <a:xfrm>
            <a:off x="3801364" y="176371"/>
            <a:ext cx="5599515" cy="707886"/>
            <a:chOff x="872065" y="176371"/>
            <a:chExt cx="7558629" cy="707886"/>
          </a:xfrm>
        </p:grpSpPr>
        <p:sp>
          <p:nvSpPr>
            <p:cNvPr id="264" name="文本框 263"/>
            <p:cNvSpPr txBox="1"/>
            <p:nvPr/>
          </p:nvSpPr>
          <p:spPr>
            <a:xfrm>
              <a:off x="1253046" y="176371"/>
              <a:ext cx="5522325" cy="707886"/>
            </a:xfrm>
            <a:prstGeom prst="rect">
              <a:avLst/>
            </a:prstGeom>
            <a:noFill/>
          </p:spPr>
          <p:txBody>
            <a:bodyPr wrap="square" rtlCol="0">
              <a:spAutoFit/>
            </a:bodyPr>
            <a:lstStyle/>
            <a:p>
              <a:pPr algn="r"/>
              <a:r>
                <a:rPr kumimoji="1" lang="en-US" altLang="zh-CN" sz="4000" dirty="0" smtClean="0">
                  <a:solidFill>
                    <a:schemeClr val="tx1">
                      <a:lumMod val="85000"/>
                      <a:lumOff val="15000"/>
                    </a:schemeClr>
                  </a:solidFill>
                  <a:latin typeface="Impact"/>
                  <a:ea typeface="微软雅黑"/>
                  <a:cs typeface="Impact"/>
                </a:rPr>
                <a:t>OUR</a:t>
              </a:r>
              <a:r>
                <a:rPr kumimoji="1" lang="zh-CN" altLang="en-US" sz="4000" dirty="0" smtClean="0">
                  <a:solidFill>
                    <a:schemeClr val="tx1">
                      <a:lumMod val="85000"/>
                      <a:lumOff val="15000"/>
                    </a:schemeClr>
                  </a:solidFill>
                  <a:latin typeface="Impact"/>
                  <a:ea typeface="微软雅黑"/>
                  <a:cs typeface="Impact"/>
                </a:rPr>
                <a:t> </a:t>
              </a:r>
              <a:r>
                <a:rPr kumimoji="1" lang="en-US" altLang="zh-CN" sz="4000" dirty="0" smtClean="0">
                  <a:solidFill>
                    <a:schemeClr val="tx1">
                      <a:lumMod val="85000"/>
                      <a:lumOff val="15000"/>
                    </a:schemeClr>
                  </a:solidFill>
                  <a:latin typeface="Impact"/>
                  <a:ea typeface="微软雅黑"/>
                  <a:cs typeface="Impact"/>
                </a:rPr>
                <a:t>PRODUCTS</a:t>
              </a:r>
              <a:endParaRPr kumimoji="1" lang="zh-CN" altLang="en-US" sz="4000" dirty="0">
                <a:solidFill>
                  <a:schemeClr val="tx1">
                    <a:lumMod val="85000"/>
                    <a:lumOff val="15000"/>
                  </a:schemeClr>
                </a:solidFill>
                <a:latin typeface="Impact"/>
                <a:ea typeface="微软雅黑"/>
                <a:cs typeface="Impact"/>
              </a:endParaRPr>
            </a:p>
          </p:txBody>
        </p:sp>
        <p:cxnSp>
          <p:nvCxnSpPr>
            <p:cNvPr id="265" name="直线连接符 264"/>
            <p:cNvCxnSpPr/>
            <p:nvPr/>
          </p:nvCxnSpPr>
          <p:spPr>
            <a:xfrm>
              <a:off x="872065" y="820132"/>
              <a:ext cx="7558629" cy="0"/>
            </a:xfrm>
            <a:prstGeom prst="line">
              <a:avLst/>
            </a:prstGeom>
            <a:ln w="12700" cmpd="sng">
              <a:gradFill flip="none" rotWithShape="1">
                <a:gsLst>
                  <a:gs pos="0">
                    <a:schemeClr val="accent1">
                      <a:alpha val="0"/>
                    </a:schemeClr>
                  </a:gs>
                  <a:gs pos="100000">
                    <a:prstClr val="white">
                      <a:alpha val="0"/>
                    </a:prstClr>
                  </a:gs>
                  <a:gs pos="50000">
                    <a:schemeClr val="bg1">
                      <a:alpha val="65000"/>
                    </a:schemeClr>
                  </a:gs>
                </a:gsLst>
                <a:lin ang="0" scaled="1"/>
                <a:tileRect/>
              </a:gradFill>
            </a:ln>
          </p:spPr>
          <p:style>
            <a:lnRef idx="2">
              <a:schemeClr val="accent1"/>
            </a:lnRef>
            <a:fillRef idx="0">
              <a:schemeClr val="accent1"/>
            </a:fillRef>
            <a:effectRef idx="1">
              <a:schemeClr val="accent1"/>
            </a:effectRef>
            <a:fontRef idx="minor">
              <a:schemeClr val="tx1"/>
            </a:fontRef>
          </p:style>
        </p:cxnSp>
      </p:grpSp>
      <p:sp>
        <p:nvSpPr>
          <p:cNvPr id="34" name="文本框 33"/>
          <p:cNvSpPr txBox="1"/>
          <p:nvPr/>
        </p:nvSpPr>
        <p:spPr>
          <a:xfrm>
            <a:off x="2922233" y="4784526"/>
            <a:ext cx="1990732" cy="276999"/>
          </a:xfrm>
          <a:prstGeom prst="rect">
            <a:avLst/>
          </a:prstGeom>
          <a:noFill/>
        </p:spPr>
        <p:txBody>
          <a:bodyPr wrap="square" rtlCol="0">
            <a:spAutoFit/>
          </a:bodyPr>
          <a:lstStyle/>
          <a:p>
            <a:r>
              <a:rPr kumimoji="1" lang="en-US" altLang="zh-CN" sz="1200" dirty="0" err="1" smtClean="0">
                <a:solidFill>
                  <a:srgbClr val="797979"/>
                </a:solidFill>
                <a:latin typeface="Arial"/>
                <a:ea typeface="微软雅黑"/>
                <a:cs typeface="Arial"/>
              </a:rPr>
              <a:t>Info@ever-hardware.com</a:t>
            </a:r>
            <a:endParaRPr kumimoji="1" lang="zh-CN" altLang="en-US" sz="1200" dirty="0">
              <a:solidFill>
                <a:srgbClr val="797979"/>
              </a:solidFill>
              <a:latin typeface="Arial"/>
              <a:ea typeface="微软雅黑"/>
              <a:cs typeface="Arial"/>
            </a:endParaRPr>
          </a:p>
        </p:txBody>
      </p:sp>
      <p:sp>
        <p:nvSpPr>
          <p:cNvPr id="35" name="文本框 34"/>
          <p:cNvSpPr txBox="1"/>
          <p:nvPr/>
        </p:nvSpPr>
        <p:spPr>
          <a:xfrm>
            <a:off x="6084130" y="4786475"/>
            <a:ext cx="2745208" cy="276999"/>
          </a:xfrm>
          <a:prstGeom prst="rect">
            <a:avLst/>
          </a:prstGeom>
          <a:noFill/>
        </p:spPr>
        <p:txBody>
          <a:bodyPr wrap="square" rtlCol="0">
            <a:spAutoFit/>
          </a:bodyPr>
          <a:lstStyle/>
          <a:p>
            <a:pPr algn="r"/>
            <a:r>
              <a:rPr kumimoji="1" lang="en-US" altLang="zh-CN" sz="1200" dirty="0" smtClean="0">
                <a:solidFill>
                  <a:srgbClr val="797979"/>
                </a:solidFill>
                <a:latin typeface="Arial"/>
                <a:ea typeface="微软雅黑"/>
                <a:cs typeface="Arial"/>
              </a:rPr>
              <a:t>Ever Hardware Industrial Limited</a:t>
            </a:r>
            <a:r>
              <a:rPr kumimoji="1" lang="zh-CN" altLang="en-US" sz="1200" dirty="0" smtClean="0">
                <a:solidFill>
                  <a:srgbClr val="797979"/>
                </a:solidFill>
                <a:latin typeface="Arial"/>
                <a:ea typeface="微软雅黑"/>
                <a:cs typeface="Arial"/>
              </a:rPr>
              <a:t> </a:t>
            </a:r>
            <a:r>
              <a:rPr kumimoji="1" lang="en-US" altLang="zh-CN" sz="1200" dirty="0" smtClean="0">
                <a:solidFill>
                  <a:srgbClr val="797979"/>
                </a:solidFill>
                <a:latin typeface="Arial"/>
                <a:ea typeface="微软雅黑"/>
                <a:cs typeface="Arial"/>
              </a:rPr>
              <a:t>|</a:t>
            </a:r>
            <a:endParaRPr kumimoji="1" lang="zh-CN" altLang="en-US" sz="1200" dirty="0">
              <a:solidFill>
                <a:srgbClr val="797979"/>
              </a:solidFill>
              <a:latin typeface="Arial"/>
              <a:ea typeface="微软雅黑"/>
              <a:cs typeface="Arial"/>
            </a:endParaRPr>
          </a:p>
        </p:txBody>
      </p:sp>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9570" y="4819508"/>
            <a:ext cx="242018" cy="242018"/>
          </a:xfrm>
          <a:prstGeom prst="rect">
            <a:avLst/>
          </a:prstGeom>
        </p:spPr>
      </p:pic>
    </p:spTree>
    <p:extLst>
      <p:ext uri="{BB962C8B-B14F-4D97-AF65-F5344CB8AC3E}">
        <p14:creationId xmlns:p14="http://schemas.microsoft.com/office/powerpoint/2010/main" val="351313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1352748" y="1111070"/>
            <a:ext cx="6438504" cy="830997"/>
          </a:xfrm>
          <a:prstGeom prst="rect">
            <a:avLst/>
          </a:prstGeom>
          <a:noFill/>
        </p:spPr>
        <p:txBody>
          <a:bodyPr wrap="square" rtlCol="0">
            <a:spAutoFit/>
          </a:bodyPr>
          <a:lstStyle/>
          <a:p>
            <a:pPr algn="ctr"/>
            <a:r>
              <a:rPr kumimoji="1" lang="en-US" altLang="zh-CN" sz="4800" dirty="0" smtClean="0">
                <a:solidFill>
                  <a:srgbClr val="FA9618"/>
                </a:solidFill>
                <a:latin typeface="Impact"/>
                <a:ea typeface="微软雅黑"/>
                <a:cs typeface="Impact"/>
              </a:rPr>
              <a:t>FASTENERS INTEGRATOR</a:t>
            </a:r>
            <a:endParaRPr kumimoji="1" lang="zh-CN" altLang="en-US" sz="4800" dirty="0">
              <a:solidFill>
                <a:srgbClr val="FA9618"/>
              </a:solidFill>
              <a:latin typeface="Impact"/>
              <a:ea typeface="微软雅黑"/>
              <a:cs typeface="Impact"/>
            </a:endParaRPr>
          </a:p>
        </p:txBody>
      </p:sp>
      <p:cxnSp>
        <p:nvCxnSpPr>
          <p:cNvPr id="3" name="直线连接符 2"/>
          <p:cNvCxnSpPr/>
          <p:nvPr/>
        </p:nvCxnSpPr>
        <p:spPr>
          <a:xfrm>
            <a:off x="792686" y="2187036"/>
            <a:ext cx="7558629" cy="0"/>
          </a:xfrm>
          <a:prstGeom prst="line">
            <a:avLst/>
          </a:prstGeom>
          <a:ln w="12700" cmpd="sng">
            <a:gradFill flip="none" rotWithShape="1">
              <a:gsLst>
                <a:gs pos="0">
                  <a:schemeClr val="accent1">
                    <a:alpha val="0"/>
                  </a:schemeClr>
                </a:gs>
                <a:gs pos="100000">
                  <a:prstClr val="white">
                    <a:alpha val="0"/>
                  </a:prstClr>
                </a:gs>
                <a:gs pos="50000">
                  <a:schemeClr val="bg1">
                    <a:alpha val="65000"/>
                  </a:schemeClr>
                </a:gs>
              </a:gsLst>
              <a:lin ang="0" scaled="1"/>
              <a:tileRect/>
            </a:gradFill>
          </a:ln>
        </p:spPr>
        <p:style>
          <a:lnRef idx="2">
            <a:schemeClr val="accent1"/>
          </a:lnRef>
          <a:fillRef idx="0">
            <a:schemeClr val="accent1"/>
          </a:fillRef>
          <a:effectRef idx="1">
            <a:schemeClr val="accent1"/>
          </a:effectRef>
          <a:fontRef idx="minor">
            <a:schemeClr val="tx1"/>
          </a:fontRef>
        </p:style>
      </p:cxnSp>
      <p:sp>
        <p:nvSpPr>
          <p:cNvPr id="4" name="文本框 3"/>
          <p:cNvSpPr txBox="1"/>
          <p:nvPr/>
        </p:nvSpPr>
        <p:spPr>
          <a:xfrm>
            <a:off x="934906" y="2432006"/>
            <a:ext cx="7558629" cy="1073114"/>
          </a:xfrm>
          <a:prstGeom prst="rect">
            <a:avLst/>
          </a:prstGeom>
          <a:noFill/>
        </p:spPr>
        <p:txBody>
          <a:bodyPr wrap="square" rtlCol="0">
            <a:spAutoFit/>
          </a:bodyPr>
          <a:lstStyle/>
          <a:p>
            <a:pPr algn="ctr">
              <a:lnSpc>
                <a:spcPct val="130000"/>
              </a:lnSpc>
            </a:pPr>
            <a:r>
              <a:rPr lang="en-US" altLang="zh-CN" sz="1000" dirty="0">
                <a:solidFill>
                  <a:schemeClr val="bg1"/>
                </a:solidFill>
                <a:latin typeface="微软雅黑" pitchFamily="34" charset="-122"/>
              </a:rPr>
              <a:t>Ever Hardware provides companies with the fasteners, tools, and supplies they need to manufacture products, build structures, protect personnel, and maintain facilities and equipment.</a:t>
            </a:r>
          </a:p>
          <a:p>
            <a:pPr algn="ctr">
              <a:lnSpc>
                <a:spcPct val="130000"/>
              </a:lnSpc>
            </a:pPr>
            <a:r>
              <a:rPr lang="en-US" altLang="zh-CN" sz="1000" dirty="0">
                <a:solidFill>
                  <a:schemeClr val="bg1"/>
                </a:solidFill>
                <a:latin typeface="微软雅黑" pitchFamily="34" charset="-122"/>
              </a:rPr>
              <a:t>Guided by a motto of "Make The World A Better Place," our local teams work closely with customers to keep needed supplies flowing, provide supply chain solutions and expertise, and drive business improvements that help them compete and thrive. Simply put, we don't just make a sale — we align with our customers to make them more successful.</a:t>
            </a:r>
            <a:endParaRPr lang="zh-CN" altLang="zh-CN" sz="1000" dirty="0">
              <a:solidFill>
                <a:schemeClr val="bg1"/>
              </a:solidFill>
              <a:latin typeface="微软雅黑" pitchFamily="34" charset="-122"/>
              <a:ea typeface="微软雅黑" pitchFamily="34" charset="-122"/>
            </a:endParaRPr>
          </a:p>
        </p:txBody>
      </p:sp>
    </p:spTree>
    <p:extLst>
      <p:ext uri="{BB962C8B-B14F-4D97-AF65-F5344CB8AC3E}">
        <p14:creationId xmlns:p14="http://schemas.microsoft.com/office/powerpoint/2010/main" val="2241212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燕尾形 67"/>
          <p:cNvSpPr/>
          <p:nvPr/>
        </p:nvSpPr>
        <p:spPr>
          <a:xfrm rot="2727687">
            <a:off x="5764035" y="1683220"/>
            <a:ext cx="282229" cy="289089"/>
          </a:xfrm>
          <a:prstGeom prst="chevron">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46" name="燕尾形 45"/>
          <p:cNvSpPr/>
          <p:nvPr/>
        </p:nvSpPr>
        <p:spPr>
          <a:xfrm rot="2727687">
            <a:off x="2467204" y="192058"/>
            <a:ext cx="1201441" cy="289089"/>
          </a:xfrm>
          <a:prstGeom prst="chevron">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47" name="燕尾形 46"/>
          <p:cNvSpPr/>
          <p:nvPr/>
        </p:nvSpPr>
        <p:spPr>
          <a:xfrm rot="2727687">
            <a:off x="5181770" y="4062411"/>
            <a:ext cx="1201441" cy="289089"/>
          </a:xfrm>
          <a:prstGeom prst="chevron">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48" name="燕尾形 47"/>
          <p:cNvSpPr/>
          <p:nvPr/>
        </p:nvSpPr>
        <p:spPr>
          <a:xfrm rot="2727687">
            <a:off x="4443581" y="514606"/>
            <a:ext cx="1201441" cy="289089"/>
          </a:xfrm>
          <a:prstGeom prst="chevron">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49" name="燕尾形 48"/>
          <p:cNvSpPr/>
          <p:nvPr/>
        </p:nvSpPr>
        <p:spPr>
          <a:xfrm rot="2727687">
            <a:off x="5344852" y="3532848"/>
            <a:ext cx="1201441" cy="289089"/>
          </a:xfrm>
          <a:prstGeom prst="chevron">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50" name="燕尾形 49"/>
          <p:cNvSpPr/>
          <p:nvPr/>
        </p:nvSpPr>
        <p:spPr>
          <a:xfrm rot="2727687">
            <a:off x="2467203" y="818628"/>
            <a:ext cx="1201441" cy="289089"/>
          </a:xfrm>
          <a:prstGeom prst="chevron">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grpSp>
        <p:nvGrpSpPr>
          <p:cNvPr id="23" name="组 22"/>
          <p:cNvGrpSpPr/>
          <p:nvPr/>
        </p:nvGrpSpPr>
        <p:grpSpPr>
          <a:xfrm flipH="1">
            <a:off x="616770" y="1044337"/>
            <a:ext cx="2517108" cy="448398"/>
            <a:chOff x="6002886" y="1044337"/>
            <a:chExt cx="2517108" cy="448398"/>
          </a:xfrm>
        </p:grpSpPr>
        <p:cxnSp>
          <p:nvCxnSpPr>
            <p:cNvPr id="24" name="直线连接符 23"/>
            <p:cNvCxnSpPr/>
            <p:nvPr/>
          </p:nvCxnSpPr>
          <p:spPr>
            <a:xfrm flipV="1">
              <a:off x="6002886" y="1044337"/>
              <a:ext cx="427567" cy="448398"/>
            </a:xfrm>
            <a:prstGeom prst="line">
              <a:avLst/>
            </a:prstGeom>
            <a:ln>
              <a:solidFill>
                <a:srgbClr val="D9D9D9"/>
              </a:solidFill>
            </a:ln>
            <a:effectLst/>
          </p:spPr>
          <p:style>
            <a:lnRef idx="2">
              <a:schemeClr val="accent1"/>
            </a:lnRef>
            <a:fillRef idx="0">
              <a:schemeClr val="accent1"/>
            </a:fillRef>
            <a:effectRef idx="1">
              <a:schemeClr val="accent1"/>
            </a:effectRef>
            <a:fontRef idx="minor">
              <a:schemeClr val="tx1"/>
            </a:fontRef>
          </p:style>
        </p:cxnSp>
        <p:cxnSp>
          <p:nvCxnSpPr>
            <p:cNvPr id="25" name="直线连接符 24"/>
            <p:cNvCxnSpPr/>
            <p:nvPr/>
          </p:nvCxnSpPr>
          <p:spPr>
            <a:xfrm>
              <a:off x="6430453" y="1044337"/>
              <a:ext cx="2089541" cy="0"/>
            </a:xfrm>
            <a:prstGeom prst="line">
              <a:avLst/>
            </a:prstGeom>
            <a:ln>
              <a:solidFill>
                <a:srgbClr val="D9D9D9"/>
              </a:solidFill>
            </a:ln>
            <a:effectLst/>
          </p:spPr>
          <p:style>
            <a:lnRef idx="2">
              <a:schemeClr val="accent1"/>
            </a:lnRef>
            <a:fillRef idx="0">
              <a:schemeClr val="accent1"/>
            </a:fillRef>
            <a:effectRef idx="1">
              <a:schemeClr val="accent1"/>
            </a:effectRef>
            <a:fontRef idx="minor">
              <a:schemeClr val="tx1"/>
            </a:fontRef>
          </p:style>
        </p:cxnSp>
      </p:grpSp>
      <p:grpSp>
        <p:nvGrpSpPr>
          <p:cNvPr id="26" name="组 25"/>
          <p:cNvGrpSpPr/>
          <p:nvPr/>
        </p:nvGrpSpPr>
        <p:grpSpPr>
          <a:xfrm flipV="1">
            <a:off x="6005346" y="3128098"/>
            <a:ext cx="2517108" cy="448398"/>
            <a:chOff x="6002886" y="1044337"/>
            <a:chExt cx="2517108" cy="448398"/>
          </a:xfrm>
        </p:grpSpPr>
        <p:cxnSp>
          <p:nvCxnSpPr>
            <p:cNvPr id="27" name="直线连接符 26"/>
            <p:cNvCxnSpPr/>
            <p:nvPr/>
          </p:nvCxnSpPr>
          <p:spPr>
            <a:xfrm flipV="1">
              <a:off x="6002886" y="1044337"/>
              <a:ext cx="427567" cy="448398"/>
            </a:xfrm>
            <a:prstGeom prst="line">
              <a:avLst/>
            </a:prstGeom>
            <a:ln>
              <a:solidFill>
                <a:srgbClr val="D9D9D9"/>
              </a:solidFill>
            </a:ln>
            <a:effectLst/>
          </p:spPr>
          <p:style>
            <a:lnRef idx="2">
              <a:schemeClr val="accent1"/>
            </a:lnRef>
            <a:fillRef idx="0">
              <a:schemeClr val="accent1"/>
            </a:fillRef>
            <a:effectRef idx="1">
              <a:schemeClr val="accent1"/>
            </a:effectRef>
            <a:fontRef idx="minor">
              <a:schemeClr val="tx1"/>
            </a:fontRef>
          </p:style>
        </p:cxnSp>
        <p:cxnSp>
          <p:nvCxnSpPr>
            <p:cNvPr id="28" name="直线连接符 27"/>
            <p:cNvCxnSpPr/>
            <p:nvPr/>
          </p:nvCxnSpPr>
          <p:spPr>
            <a:xfrm>
              <a:off x="6430453" y="1044337"/>
              <a:ext cx="2089541" cy="0"/>
            </a:xfrm>
            <a:prstGeom prst="line">
              <a:avLst/>
            </a:prstGeom>
            <a:ln>
              <a:solidFill>
                <a:srgbClr val="D9D9D9"/>
              </a:solidFill>
            </a:ln>
            <a:effectLst/>
          </p:spPr>
          <p:style>
            <a:lnRef idx="2">
              <a:schemeClr val="accent1"/>
            </a:lnRef>
            <a:fillRef idx="0">
              <a:schemeClr val="accent1"/>
            </a:fillRef>
            <a:effectRef idx="1">
              <a:schemeClr val="accent1"/>
            </a:effectRef>
            <a:fontRef idx="minor">
              <a:schemeClr val="tx1"/>
            </a:fontRef>
          </p:style>
        </p:cxnSp>
      </p:grpSp>
      <p:grpSp>
        <p:nvGrpSpPr>
          <p:cNvPr id="29" name="组 28"/>
          <p:cNvGrpSpPr/>
          <p:nvPr/>
        </p:nvGrpSpPr>
        <p:grpSpPr>
          <a:xfrm flipH="1" flipV="1">
            <a:off x="619230" y="3128098"/>
            <a:ext cx="2517108" cy="448398"/>
            <a:chOff x="6002886" y="1044337"/>
            <a:chExt cx="2517108" cy="448398"/>
          </a:xfrm>
        </p:grpSpPr>
        <p:cxnSp>
          <p:nvCxnSpPr>
            <p:cNvPr id="30" name="直线连接符 29"/>
            <p:cNvCxnSpPr/>
            <p:nvPr/>
          </p:nvCxnSpPr>
          <p:spPr>
            <a:xfrm flipV="1">
              <a:off x="6002886" y="1044337"/>
              <a:ext cx="427567" cy="448398"/>
            </a:xfrm>
            <a:prstGeom prst="line">
              <a:avLst/>
            </a:prstGeom>
            <a:ln>
              <a:solidFill>
                <a:srgbClr val="D9D9D9"/>
              </a:solidFill>
            </a:ln>
            <a:effectLst/>
          </p:spPr>
          <p:style>
            <a:lnRef idx="2">
              <a:schemeClr val="accent1"/>
            </a:lnRef>
            <a:fillRef idx="0">
              <a:schemeClr val="accent1"/>
            </a:fillRef>
            <a:effectRef idx="1">
              <a:schemeClr val="accent1"/>
            </a:effectRef>
            <a:fontRef idx="minor">
              <a:schemeClr val="tx1"/>
            </a:fontRef>
          </p:style>
        </p:cxnSp>
        <p:cxnSp>
          <p:nvCxnSpPr>
            <p:cNvPr id="31" name="直线连接符 30"/>
            <p:cNvCxnSpPr/>
            <p:nvPr/>
          </p:nvCxnSpPr>
          <p:spPr>
            <a:xfrm>
              <a:off x="6430453" y="1044337"/>
              <a:ext cx="2089541" cy="0"/>
            </a:xfrm>
            <a:prstGeom prst="line">
              <a:avLst/>
            </a:prstGeom>
            <a:ln>
              <a:solidFill>
                <a:srgbClr val="D9D9D9"/>
              </a:solidFill>
            </a:ln>
            <a:effectLst/>
          </p:spPr>
          <p:style>
            <a:lnRef idx="2">
              <a:schemeClr val="accent1"/>
            </a:lnRef>
            <a:fillRef idx="0">
              <a:schemeClr val="accent1"/>
            </a:fillRef>
            <a:effectRef idx="1">
              <a:schemeClr val="accent1"/>
            </a:effectRef>
            <a:fontRef idx="minor">
              <a:schemeClr val="tx1"/>
            </a:fontRef>
          </p:style>
        </p:cxnSp>
      </p:grpSp>
      <p:grpSp>
        <p:nvGrpSpPr>
          <p:cNvPr id="22" name="组 21"/>
          <p:cNvGrpSpPr/>
          <p:nvPr/>
        </p:nvGrpSpPr>
        <p:grpSpPr>
          <a:xfrm>
            <a:off x="6002886" y="1044337"/>
            <a:ext cx="2517108" cy="448398"/>
            <a:chOff x="6002886" y="1044337"/>
            <a:chExt cx="2517108" cy="448398"/>
          </a:xfrm>
        </p:grpSpPr>
        <p:cxnSp>
          <p:nvCxnSpPr>
            <p:cNvPr id="19" name="直线连接符 18"/>
            <p:cNvCxnSpPr/>
            <p:nvPr/>
          </p:nvCxnSpPr>
          <p:spPr>
            <a:xfrm flipV="1">
              <a:off x="6002886" y="1044337"/>
              <a:ext cx="427567" cy="448398"/>
            </a:xfrm>
            <a:prstGeom prst="line">
              <a:avLst/>
            </a:prstGeom>
            <a:ln>
              <a:solidFill>
                <a:srgbClr val="D9D9D9"/>
              </a:solidFill>
            </a:ln>
            <a:effectLst/>
          </p:spPr>
          <p:style>
            <a:lnRef idx="2">
              <a:schemeClr val="accent1"/>
            </a:lnRef>
            <a:fillRef idx="0">
              <a:schemeClr val="accent1"/>
            </a:fillRef>
            <a:effectRef idx="1">
              <a:schemeClr val="accent1"/>
            </a:effectRef>
            <a:fontRef idx="minor">
              <a:schemeClr val="tx1"/>
            </a:fontRef>
          </p:style>
        </p:cxnSp>
        <p:cxnSp>
          <p:nvCxnSpPr>
            <p:cNvPr id="21" name="直线连接符 20"/>
            <p:cNvCxnSpPr/>
            <p:nvPr/>
          </p:nvCxnSpPr>
          <p:spPr>
            <a:xfrm>
              <a:off x="6430453" y="1044337"/>
              <a:ext cx="2089541" cy="0"/>
            </a:xfrm>
            <a:prstGeom prst="line">
              <a:avLst/>
            </a:prstGeom>
            <a:ln>
              <a:solidFill>
                <a:srgbClr val="D9D9D9"/>
              </a:solidFill>
            </a:ln>
            <a:effectLst/>
          </p:spPr>
          <p:style>
            <a:lnRef idx="2">
              <a:schemeClr val="accent1"/>
            </a:lnRef>
            <a:fillRef idx="0">
              <a:schemeClr val="accent1"/>
            </a:fillRef>
            <a:effectRef idx="1">
              <a:schemeClr val="accent1"/>
            </a:effectRef>
            <a:fontRef idx="minor">
              <a:schemeClr val="tx1"/>
            </a:fontRef>
          </p:style>
        </p:cxnSp>
      </p:grpSp>
      <p:grpSp>
        <p:nvGrpSpPr>
          <p:cNvPr id="12" name="组 11"/>
          <p:cNvGrpSpPr/>
          <p:nvPr/>
        </p:nvGrpSpPr>
        <p:grpSpPr>
          <a:xfrm>
            <a:off x="2927330" y="659151"/>
            <a:ext cx="3289340" cy="3289340"/>
            <a:chOff x="2701149" y="659151"/>
            <a:chExt cx="3289340" cy="3289340"/>
          </a:xfrm>
        </p:grpSpPr>
        <p:sp>
          <p:nvSpPr>
            <p:cNvPr id="3" name="椭圆 2"/>
            <p:cNvSpPr/>
            <p:nvPr/>
          </p:nvSpPr>
          <p:spPr>
            <a:xfrm>
              <a:off x="2701149" y="659151"/>
              <a:ext cx="3289340" cy="3289340"/>
            </a:xfrm>
            <a:prstGeom prst="ellipse">
              <a:avLst/>
            </a:prstGeom>
            <a:noFill/>
            <a:ln w="2857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4" name="图片 3" descr="地球.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2247" y="930249"/>
              <a:ext cx="2747145" cy="2747145"/>
            </a:xfrm>
            <a:prstGeom prst="rect">
              <a:avLst/>
            </a:prstGeom>
          </p:spPr>
        </p:pic>
      </p:grpSp>
      <p:grpSp>
        <p:nvGrpSpPr>
          <p:cNvPr id="5" name="组 4"/>
          <p:cNvGrpSpPr/>
          <p:nvPr/>
        </p:nvGrpSpPr>
        <p:grpSpPr>
          <a:xfrm>
            <a:off x="0" y="4702550"/>
            <a:ext cx="9144000" cy="440950"/>
            <a:chOff x="0" y="4702550"/>
            <a:chExt cx="9144000" cy="440950"/>
          </a:xfrm>
        </p:grpSpPr>
        <p:sp>
          <p:nvSpPr>
            <p:cNvPr id="6" name="矩形 5"/>
            <p:cNvSpPr/>
            <p:nvPr/>
          </p:nvSpPr>
          <p:spPr>
            <a:xfrm>
              <a:off x="0" y="4702550"/>
              <a:ext cx="9144000" cy="4409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7" name="图片 6" descr="envelop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5895" y="4829433"/>
              <a:ext cx="280416" cy="204216"/>
            </a:xfrm>
            <a:prstGeom prst="rect">
              <a:avLst/>
            </a:prstGeom>
          </p:spPr>
        </p:pic>
        <p:pic>
          <p:nvPicPr>
            <p:cNvPr id="8" name="图片 7" descr="telephone-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745" y="4782577"/>
              <a:ext cx="280897" cy="280897"/>
            </a:xfrm>
            <a:prstGeom prst="rect">
              <a:avLst/>
            </a:prstGeom>
          </p:spPr>
        </p:pic>
        <p:sp>
          <p:nvSpPr>
            <p:cNvPr id="9" name="文本框 8"/>
            <p:cNvSpPr txBox="1"/>
            <p:nvPr/>
          </p:nvSpPr>
          <p:spPr>
            <a:xfrm>
              <a:off x="523379" y="4784526"/>
              <a:ext cx="1769404" cy="276999"/>
            </a:xfrm>
            <a:prstGeom prst="rect">
              <a:avLst/>
            </a:prstGeom>
            <a:noFill/>
          </p:spPr>
          <p:txBody>
            <a:bodyPr wrap="square" rtlCol="0">
              <a:spAutoFit/>
            </a:bodyPr>
            <a:lstStyle/>
            <a:p>
              <a:r>
                <a:rPr kumimoji="1" lang="en-US" altLang="zh-CN" sz="1200" dirty="0" smtClean="0">
                  <a:solidFill>
                    <a:srgbClr val="797979"/>
                  </a:solidFill>
                  <a:latin typeface="Arial"/>
                  <a:ea typeface="微软雅黑"/>
                  <a:cs typeface="Arial"/>
                </a:rPr>
                <a:t>0086-769-83034515</a:t>
              </a:r>
              <a:endParaRPr kumimoji="1" lang="zh-CN" altLang="en-US" sz="1200" dirty="0">
                <a:solidFill>
                  <a:srgbClr val="797979"/>
                </a:solidFill>
                <a:latin typeface="Arial"/>
                <a:ea typeface="微软雅黑"/>
                <a:cs typeface="Arial"/>
              </a:endParaRPr>
            </a:p>
          </p:txBody>
        </p:sp>
      </p:grpSp>
      <p:grpSp>
        <p:nvGrpSpPr>
          <p:cNvPr id="17" name="组 16"/>
          <p:cNvGrpSpPr/>
          <p:nvPr/>
        </p:nvGrpSpPr>
        <p:grpSpPr>
          <a:xfrm>
            <a:off x="2934558" y="1268536"/>
            <a:ext cx="3274885" cy="2070571"/>
            <a:chOff x="2941785" y="1274194"/>
            <a:chExt cx="3274885" cy="2070571"/>
          </a:xfrm>
        </p:grpSpPr>
        <p:sp>
          <p:nvSpPr>
            <p:cNvPr id="13" name="椭圆 12"/>
            <p:cNvSpPr/>
            <p:nvPr/>
          </p:nvSpPr>
          <p:spPr>
            <a:xfrm>
              <a:off x="2941785" y="1274194"/>
              <a:ext cx="357263" cy="357263"/>
            </a:xfrm>
            <a:prstGeom prst="ellipse">
              <a:avLst/>
            </a:prstGeom>
            <a:solidFill>
              <a:srgbClr val="FA96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smtClean="0">
                  <a:latin typeface="Impact"/>
                  <a:cs typeface="Impact"/>
                </a:rPr>
                <a:t>1</a:t>
              </a:r>
              <a:endParaRPr kumimoji="1" lang="zh-CN" altLang="en-US" dirty="0">
                <a:latin typeface="Impact"/>
                <a:cs typeface="Impact"/>
              </a:endParaRPr>
            </a:p>
          </p:txBody>
        </p:sp>
        <p:sp>
          <p:nvSpPr>
            <p:cNvPr id="14" name="椭圆 13"/>
            <p:cNvSpPr/>
            <p:nvPr/>
          </p:nvSpPr>
          <p:spPr>
            <a:xfrm>
              <a:off x="2941785" y="2987502"/>
              <a:ext cx="357263" cy="357263"/>
            </a:xfrm>
            <a:prstGeom prst="ellipse">
              <a:avLst/>
            </a:prstGeom>
            <a:solidFill>
              <a:srgbClr val="797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smtClean="0">
                  <a:latin typeface="Impact"/>
                  <a:cs typeface="Impact"/>
                </a:rPr>
                <a:t>3</a:t>
              </a:r>
              <a:endParaRPr kumimoji="1" lang="zh-CN" altLang="en-US" dirty="0">
                <a:latin typeface="Impact"/>
                <a:cs typeface="Impact"/>
              </a:endParaRPr>
            </a:p>
          </p:txBody>
        </p:sp>
        <p:sp>
          <p:nvSpPr>
            <p:cNvPr id="15" name="椭圆 14"/>
            <p:cNvSpPr/>
            <p:nvPr/>
          </p:nvSpPr>
          <p:spPr>
            <a:xfrm>
              <a:off x="5859407" y="1274194"/>
              <a:ext cx="357263" cy="357263"/>
            </a:xfrm>
            <a:prstGeom prst="ellipse">
              <a:avLst/>
            </a:prstGeom>
            <a:solidFill>
              <a:srgbClr val="F9B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smtClean="0">
                  <a:latin typeface="Impact"/>
                  <a:cs typeface="Impact"/>
                </a:rPr>
                <a:t>2</a:t>
              </a:r>
              <a:endParaRPr kumimoji="1" lang="zh-CN" altLang="en-US" dirty="0">
                <a:latin typeface="Impact"/>
                <a:cs typeface="Impact"/>
              </a:endParaRPr>
            </a:p>
          </p:txBody>
        </p:sp>
        <p:sp>
          <p:nvSpPr>
            <p:cNvPr id="16" name="椭圆 15"/>
            <p:cNvSpPr/>
            <p:nvPr/>
          </p:nvSpPr>
          <p:spPr>
            <a:xfrm>
              <a:off x="5859407" y="2987502"/>
              <a:ext cx="357263" cy="357263"/>
            </a:xfrm>
            <a:prstGeom prst="ellipse">
              <a:avLst/>
            </a:prstGeom>
            <a:solidFill>
              <a:srgbClr val="FA6E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smtClean="0">
                  <a:latin typeface="Impact"/>
                  <a:cs typeface="Impact"/>
                </a:rPr>
                <a:t>4</a:t>
              </a:r>
              <a:endParaRPr kumimoji="1" lang="zh-CN" altLang="en-US" dirty="0">
                <a:latin typeface="Impact"/>
                <a:cs typeface="Impact"/>
              </a:endParaRPr>
            </a:p>
          </p:txBody>
        </p:sp>
      </p:grpSp>
      <p:sp>
        <p:nvSpPr>
          <p:cNvPr id="32" name="泪珠形 31"/>
          <p:cNvSpPr/>
          <p:nvPr/>
        </p:nvSpPr>
        <p:spPr>
          <a:xfrm rot="8100142">
            <a:off x="3392883" y="1300028"/>
            <a:ext cx="301962" cy="301979"/>
          </a:xfrm>
          <a:custGeom>
            <a:avLst/>
            <a:gdLst/>
            <a:ahLst/>
            <a:cxnLst/>
            <a:rect l="l" t="t" r="r" b="b"/>
            <a:pathLst>
              <a:path w="545694" h="545724">
                <a:moveTo>
                  <a:pt x="104322" y="441400"/>
                </a:moveTo>
                <a:cubicBezTo>
                  <a:pt x="150974" y="488049"/>
                  <a:pt x="226611" y="488046"/>
                  <a:pt x="273259" y="441393"/>
                </a:cubicBezTo>
                <a:cubicBezTo>
                  <a:pt x="319908" y="394740"/>
                  <a:pt x="319905" y="319104"/>
                  <a:pt x="273252" y="272455"/>
                </a:cubicBezTo>
                <a:cubicBezTo>
                  <a:pt x="226600" y="225807"/>
                  <a:pt x="150963" y="225810"/>
                  <a:pt x="104315" y="272462"/>
                </a:cubicBezTo>
                <a:cubicBezTo>
                  <a:pt x="57666" y="319115"/>
                  <a:pt x="57669" y="394751"/>
                  <a:pt x="104322" y="441400"/>
                </a:cubicBezTo>
                <a:close/>
                <a:moveTo>
                  <a:pt x="58124" y="487600"/>
                </a:moveTo>
                <a:cubicBezTo>
                  <a:pt x="22212" y="451689"/>
                  <a:pt x="0" y="402077"/>
                  <a:pt x="0" y="347277"/>
                </a:cubicBezTo>
                <a:cubicBezTo>
                  <a:pt x="0" y="292478"/>
                  <a:pt x="22212" y="242866"/>
                  <a:pt x="58124" y="206954"/>
                </a:cubicBezTo>
                <a:lnTo>
                  <a:pt x="117400" y="166989"/>
                </a:lnTo>
                <a:lnTo>
                  <a:pt x="116100" y="165688"/>
                </a:lnTo>
                <a:lnTo>
                  <a:pt x="545694" y="0"/>
                </a:lnTo>
                <a:lnTo>
                  <a:pt x="380042" y="429609"/>
                </a:lnTo>
                <a:lnTo>
                  <a:pt x="378744" y="428311"/>
                </a:lnTo>
                <a:lnTo>
                  <a:pt x="338770" y="487600"/>
                </a:lnTo>
                <a:cubicBezTo>
                  <a:pt x="302859" y="523512"/>
                  <a:pt x="253247" y="545724"/>
                  <a:pt x="198447" y="545724"/>
                </a:cubicBezTo>
                <a:cubicBezTo>
                  <a:pt x="143648" y="545724"/>
                  <a:pt x="94036" y="523512"/>
                  <a:pt x="58124" y="487600"/>
                </a:cubicBezTo>
                <a:close/>
              </a:path>
            </a:pathLst>
          </a:custGeom>
          <a:solidFill>
            <a:srgbClr val="FA96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5" name="泪珠形 31"/>
          <p:cNvSpPr/>
          <p:nvPr/>
        </p:nvSpPr>
        <p:spPr>
          <a:xfrm rot="8100142">
            <a:off x="5219110" y="1411996"/>
            <a:ext cx="209208" cy="209220"/>
          </a:xfrm>
          <a:custGeom>
            <a:avLst/>
            <a:gdLst/>
            <a:ahLst/>
            <a:cxnLst/>
            <a:rect l="l" t="t" r="r" b="b"/>
            <a:pathLst>
              <a:path w="545694" h="545724">
                <a:moveTo>
                  <a:pt x="104322" y="441400"/>
                </a:moveTo>
                <a:cubicBezTo>
                  <a:pt x="150974" y="488049"/>
                  <a:pt x="226611" y="488046"/>
                  <a:pt x="273259" y="441393"/>
                </a:cubicBezTo>
                <a:cubicBezTo>
                  <a:pt x="319908" y="394740"/>
                  <a:pt x="319905" y="319104"/>
                  <a:pt x="273252" y="272455"/>
                </a:cubicBezTo>
                <a:cubicBezTo>
                  <a:pt x="226600" y="225807"/>
                  <a:pt x="150963" y="225810"/>
                  <a:pt x="104315" y="272462"/>
                </a:cubicBezTo>
                <a:cubicBezTo>
                  <a:pt x="57666" y="319115"/>
                  <a:pt x="57669" y="394751"/>
                  <a:pt x="104322" y="441400"/>
                </a:cubicBezTo>
                <a:close/>
                <a:moveTo>
                  <a:pt x="58124" y="487600"/>
                </a:moveTo>
                <a:cubicBezTo>
                  <a:pt x="22212" y="451689"/>
                  <a:pt x="0" y="402077"/>
                  <a:pt x="0" y="347277"/>
                </a:cubicBezTo>
                <a:cubicBezTo>
                  <a:pt x="0" y="292478"/>
                  <a:pt x="22212" y="242866"/>
                  <a:pt x="58124" y="206954"/>
                </a:cubicBezTo>
                <a:lnTo>
                  <a:pt x="117400" y="166989"/>
                </a:lnTo>
                <a:lnTo>
                  <a:pt x="116100" y="165688"/>
                </a:lnTo>
                <a:lnTo>
                  <a:pt x="545694" y="0"/>
                </a:lnTo>
                <a:lnTo>
                  <a:pt x="380042" y="429609"/>
                </a:lnTo>
                <a:lnTo>
                  <a:pt x="378744" y="428311"/>
                </a:lnTo>
                <a:lnTo>
                  <a:pt x="338770" y="487600"/>
                </a:lnTo>
                <a:cubicBezTo>
                  <a:pt x="302859" y="523512"/>
                  <a:pt x="253247" y="545724"/>
                  <a:pt x="198447" y="545724"/>
                </a:cubicBezTo>
                <a:cubicBezTo>
                  <a:pt x="143648" y="545724"/>
                  <a:pt x="94036" y="523512"/>
                  <a:pt x="58124" y="487600"/>
                </a:cubicBezTo>
                <a:close/>
              </a:path>
            </a:pathLst>
          </a:custGeom>
          <a:solidFill>
            <a:srgbClr val="F9B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6" name="泪珠形 31"/>
          <p:cNvSpPr/>
          <p:nvPr/>
        </p:nvSpPr>
        <p:spPr>
          <a:xfrm rot="8100142">
            <a:off x="5320669" y="2617329"/>
            <a:ext cx="301962" cy="301979"/>
          </a:xfrm>
          <a:custGeom>
            <a:avLst/>
            <a:gdLst/>
            <a:ahLst/>
            <a:cxnLst/>
            <a:rect l="l" t="t" r="r" b="b"/>
            <a:pathLst>
              <a:path w="545694" h="545724">
                <a:moveTo>
                  <a:pt x="104322" y="441400"/>
                </a:moveTo>
                <a:cubicBezTo>
                  <a:pt x="150974" y="488049"/>
                  <a:pt x="226611" y="488046"/>
                  <a:pt x="273259" y="441393"/>
                </a:cubicBezTo>
                <a:cubicBezTo>
                  <a:pt x="319908" y="394740"/>
                  <a:pt x="319905" y="319104"/>
                  <a:pt x="273252" y="272455"/>
                </a:cubicBezTo>
                <a:cubicBezTo>
                  <a:pt x="226600" y="225807"/>
                  <a:pt x="150963" y="225810"/>
                  <a:pt x="104315" y="272462"/>
                </a:cubicBezTo>
                <a:cubicBezTo>
                  <a:pt x="57666" y="319115"/>
                  <a:pt x="57669" y="394751"/>
                  <a:pt x="104322" y="441400"/>
                </a:cubicBezTo>
                <a:close/>
                <a:moveTo>
                  <a:pt x="58124" y="487600"/>
                </a:moveTo>
                <a:cubicBezTo>
                  <a:pt x="22212" y="451689"/>
                  <a:pt x="0" y="402077"/>
                  <a:pt x="0" y="347277"/>
                </a:cubicBezTo>
                <a:cubicBezTo>
                  <a:pt x="0" y="292478"/>
                  <a:pt x="22212" y="242866"/>
                  <a:pt x="58124" y="206954"/>
                </a:cubicBezTo>
                <a:lnTo>
                  <a:pt x="117400" y="166989"/>
                </a:lnTo>
                <a:lnTo>
                  <a:pt x="116100" y="165688"/>
                </a:lnTo>
                <a:lnTo>
                  <a:pt x="545694" y="0"/>
                </a:lnTo>
                <a:lnTo>
                  <a:pt x="380042" y="429609"/>
                </a:lnTo>
                <a:lnTo>
                  <a:pt x="378744" y="428311"/>
                </a:lnTo>
                <a:lnTo>
                  <a:pt x="338770" y="487600"/>
                </a:lnTo>
                <a:cubicBezTo>
                  <a:pt x="302859" y="523512"/>
                  <a:pt x="253247" y="545724"/>
                  <a:pt x="198447" y="545724"/>
                </a:cubicBezTo>
                <a:cubicBezTo>
                  <a:pt x="143648" y="545724"/>
                  <a:pt x="94036" y="523512"/>
                  <a:pt x="58124" y="487600"/>
                </a:cubicBezTo>
                <a:close/>
              </a:path>
            </a:pathLst>
          </a:custGeom>
          <a:solidFill>
            <a:srgbClr val="FA6E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7" name="泪珠形 31"/>
          <p:cNvSpPr/>
          <p:nvPr/>
        </p:nvSpPr>
        <p:spPr>
          <a:xfrm rot="8100142">
            <a:off x="3819935" y="2403803"/>
            <a:ext cx="301962" cy="301979"/>
          </a:xfrm>
          <a:custGeom>
            <a:avLst/>
            <a:gdLst/>
            <a:ahLst/>
            <a:cxnLst/>
            <a:rect l="l" t="t" r="r" b="b"/>
            <a:pathLst>
              <a:path w="545694" h="545724">
                <a:moveTo>
                  <a:pt x="104322" y="441400"/>
                </a:moveTo>
                <a:cubicBezTo>
                  <a:pt x="150974" y="488049"/>
                  <a:pt x="226611" y="488046"/>
                  <a:pt x="273259" y="441393"/>
                </a:cubicBezTo>
                <a:cubicBezTo>
                  <a:pt x="319908" y="394740"/>
                  <a:pt x="319905" y="319104"/>
                  <a:pt x="273252" y="272455"/>
                </a:cubicBezTo>
                <a:cubicBezTo>
                  <a:pt x="226600" y="225807"/>
                  <a:pt x="150963" y="225810"/>
                  <a:pt x="104315" y="272462"/>
                </a:cubicBezTo>
                <a:cubicBezTo>
                  <a:pt x="57666" y="319115"/>
                  <a:pt x="57669" y="394751"/>
                  <a:pt x="104322" y="441400"/>
                </a:cubicBezTo>
                <a:close/>
                <a:moveTo>
                  <a:pt x="58124" y="487600"/>
                </a:moveTo>
                <a:cubicBezTo>
                  <a:pt x="22212" y="451689"/>
                  <a:pt x="0" y="402077"/>
                  <a:pt x="0" y="347277"/>
                </a:cubicBezTo>
                <a:cubicBezTo>
                  <a:pt x="0" y="292478"/>
                  <a:pt x="22212" y="242866"/>
                  <a:pt x="58124" y="206954"/>
                </a:cubicBezTo>
                <a:lnTo>
                  <a:pt x="117400" y="166989"/>
                </a:lnTo>
                <a:lnTo>
                  <a:pt x="116100" y="165688"/>
                </a:lnTo>
                <a:lnTo>
                  <a:pt x="545694" y="0"/>
                </a:lnTo>
                <a:lnTo>
                  <a:pt x="380042" y="429609"/>
                </a:lnTo>
                <a:lnTo>
                  <a:pt x="378744" y="428311"/>
                </a:lnTo>
                <a:lnTo>
                  <a:pt x="338770" y="487600"/>
                </a:lnTo>
                <a:cubicBezTo>
                  <a:pt x="302859" y="523512"/>
                  <a:pt x="253247" y="545724"/>
                  <a:pt x="198447" y="545724"/>
                </a:cubicBezTo>
                <a:cubicBezTo>
                  <a:pt x="143648" y="545724"/>
                  <a:pt x="94036" y="523512"/>
                  <a:pt x="58124" y="487600"/>
                </a:cubicBezTo>
                <a:close/>
              </a:path>
            </a:pathLst>
          </a:custGeom>
          <a:solidFill>
            <a:srgbClr val="797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38" name="文本框 37"/>
          <p:cNvSpPr txBox="1"/>
          <p:nvPr/>
        </p:nvSpPr>
        <p:spPr>
          <a:xfrm>
            <a:off x="643707" y="740408"/>
            <a:ext cx="1769630" cy="289823"/>
          </a:xfrm>
          <a:prstGeom prst="rect">
            <a:avLst/>
          </a:prstGeom>
          <a:noFill/>
        </p:spPr>
        <p:txBody>
          <a:bodyPr wrap="square" rtlCol="0">
            <a:spAutoFit/>
          </a:bodyPr>
          <a:lstStyle/>
          <a:p>
            <a:pPr>
              <a:lnSpc>
                <a:spcPts val="1500"/>
              </a:lnSpc>
            </a:pPr>
            <a:r>
              <a:rPr kumimoji="1" lang="en-US" altLang="zh-CN" sz="2000" b="1" dirty="0" smtClean="0">
                <a:solidFill>
                  <a:schemeClr val="tx1">
                    <a:lumMod val="75000"/>
                    <a:lumOff val="25000"/>
                  </a:schemeClr>
                </a:solidFill>
                <a:latin typeface="Impact"/>
                <a:cs typeface="Impact"/>
              </a:rPr>
              <a:t>43.7%</a:t>
            </a:r>
            <a:endParaRPr kumimoji="1" lang="zh-CN" altLang="en-US" sz="2000" b="1" dirty="0">
              <a:solidFill>
                <a:schemeClr val="tx1">
                  <a:lumMod val="75000"/>
                  <a:lumOff val="25000"/>
                </a:schemeClr>
              </a:solidFill>
              <a:latin typeface="Impact"/>
              <a:cs typeface="Impact"/>
            </a:endParaRPr>
          </a:p>
        </p:txBody>
      </p:sp>
      <p:sp>
        <p:nvSpPr>
          <p:cNvPr id="39" name="文本框 38"/>
          <p:cNvSpPr txBox="1"/>
          <p:nvPr/>
        </p:nvSpPr>
        <p:spPr>
          <a:xfrm>
            <a:off x="643707" y="3272567"/>
            <a:ext cx="1633361" cy="289823"/>
          </a:xfrm>
          <a:prstGeom prst="rect">
            <a:avLst/>
          </a:prstGeom>
          <a:noFill/>
        </p:spPr>
        <p:txBody>
          <a:bodyPr wrap="square" rtlCol="0">
            <a:spAutoFit/>
          </a:bodyPr>
          <a:lstStyle/>
          <a:p>
            <a:pPr>
              <a:lnSpc>
                <a:spcPts val="1500"/>
              </a:lnSpc>
            </a:pPr>
            <a:r>
              <a:rPr kumimoji="1" lang="en-US" altLang="zh-CN" sz="2000" b="1" dirty="0" smtClean="0">
                <a:solidFill>
                  <a:schemeClr val="tx1">
                    <a:lumMod val="75000"/>
                    <a:lumOff val="25000"/>
                  </a:schemeClr>
                </a:solidFill>
                <a:latin typeface="Impact"/>
                <a:cs typeface="Impact"/>
              </a:rPr>
              <a:t>8.4%</a:t>
            </a:r>
            <a:endParaRPr kumimoji="1" lang="zh-CN" altLang="en-US" sz="2000" b="1" dirty="0">
              <a:solidFill>
                <a:schemeClr val="tx1">
                  <a:lumMod val="75000"/>
                  <a:lumOff val="25000"/>
                </a:schemeClr>
              </a:solidFill>
              <a:latin typeface="Impact"/>
              <a:cs typeface="Impact"/>
            </a:endParaRPr>
          </a:p>
        </p:txBody>
      </p:sp>
      <p:sp>
        <p:nvSpPr>
          <p:cNvPr id="40" name="文本框 39"/>
          <p:cNvSpPr txBox="1"/>
          <p:nvPr/>
        </p:nvSpPr>
        <p:spPr>
          <a:xfrm>
            <a:off x="6886633" y="740408"/>
            <a:ext cx="1633361" cy="289823"/>
          </a:xfrm>
          <a:prstGeom prst="rect">
            <a:avLst/>
          </a:prstGeom>
          <a:noFill/>
        </p:spPr>
        <p:txBody>
          <a:bodyPr wrap="square" rtlCol="0">
            <a:spAutoFit/>
          </a:bodyPr>
          <a:lstStyle/>
          <a:p>
            <a:pPr algn="r">
              <a:lnSpc>
                <a:spcPts val="1500"/>
              </a:lnSpc>
            </a:pPr>
            <a:r>
              <a:rPr kumimoji="1" lang="en-US" altLang="zh-CN" sz="2000" b="1" dirty="0" smtClean="0">
                <a:solidFill>
                  <a:schemeClr val="tx1">
                    <a:lumMod val="75000"/>
                    <a:lumOff val="25000"/>
                  </a:schemeClr>
                </a:solidFill>
                <a:latin typeface="Impact"/>
                <a:cs typeface="Impact"/>
              </a:rPr>
              <a:t>43.3%</a:t>
            </a:r>
            <a:endParaRPr kumimoji="1" lang="zh-CN" altLang="en-US" sz="2000" b="1" dirty="0">
              <a:solidFill>
                <a:schemeClr val="tx1">
                  <a:lumMod val="75000"/>
                  <a:lumOff val="25000"/>
                </a:schemeClr>
              </a:solidFill>
              <a:latin typeface="Impact"/>
              <a:cs typeface="Impact"/>
            </a:endParaRPr>
          </a:p>
        </p:txBody>
      </p:sp>
      <p:sp>
        <p:nvSpPr>
          <p:cNvPr id="41" name="文本框 40"/>
          <p:cNvSpPr txBox="1"/>
          <p:nvPr/>
        </p:nvSpPr>
        <p:spPr>
          <a:xfrm>
            <a:off x="6886633" y="3272567"/>
            <a:ext cx="1633361" cy="289823"/>
          </a:xfrm>
          <a:prstGeom prst="rect">
            <a:avLst/>
          </a:prstGeom>
          <a:noFill/>
        </p:spPr>
        <p:txBody>
          <a:bodyPr wrap="square" rtlCol="0">
            <a:spAutoFit/>
          </a:bodyPr>
          <a:lstStyle/>
          <a:p>
            <a:pPr algn="r">
              <a:lnSpc>
                <a:spcPts val="1500"/>
              </a:lnSpc>
            </a:pPr>
            <a:r>
              <a:rPr kumimoji="1" lang="en-US" altLang="zh-CN" sz="2000" b="1" dirty="0" smtClean="0">
                <a:solidFill>
                  <a:schemeClr val="tx1">
                    <a:lumMod val="75000"/>
                    <a:lumOff val="25000"/>
                  </a:schemeClr>
                </a:solidFill>
                <a:latin typeface="Impact"/>
                <a:cs typeface="Impact"/>
              </a:rPr>
              <a:t>4.6%</a:t>
            </a:r>
            <a:endParaRPr kumimoji="1" lang="zh-CN" altLang="en-US" sz="2000" b="1" dirty="0">
              <a:solidFill>
                <a:schemeClr val="tx1">
                  <a:lumMod val="75000"/>
                  <a:lumOff val="25000"/>
                </a:schemeClr>
              </a:solidFill>
              <a:latin typeface="Impact"/>
              <a:cs typeface="Impact"/>
            </a:endParaRPr>
          </a:p>
        </p:txBody>
      </p:sp>
      <p:sp>
        <p:nvSpPr>
          <p:cNvPr id="42" name="矩形 41"/>
          <p:cNvSpPr/>
          <p:nvPr/>
        </p:nvSpPr>
        <p:spPr>
          <a:xfrm>
            <a:off x="616771" y="1044337"/>
            <a:ext cx="2105672" cy="547522"/>
          </a:xfrm>
          <a:prstGeom prst="rect">
            <a:avLst/>
          </a:prstGeom>
        </p:spPr>
        <p:txBody>
          <a:bodyPr wrap="square">
            <a:spAutoFit/>
          </a:bodyPr>
          <a:lstStyle/>
          <a:p>
            <a:pPr>
              <a:lnSpc>
                <a:spcPct val="130000"/>
              </a:lnSpc>
            </a:pPr>
            <a:r>
              <a:rPr lang="en-US" altLang="zh-CN" sz="1200" kern="0" dirty="0">
                <a:solidFill>
                  <a:schemeClr val="bg1">
                    <a:lumMod val="50000"/>
                  </a:schemeClr>
                </a:solidFill>
                <a:latin typeface="Arial" panose="020B0604020202020204" pitchFamily="34" charset="0"/>
                <a:ea typeface="微软雅黑"/>
                <a:cs typeface="Arial" panose="020B0604020202020204" pitchFamily="34" charset="0"/>
              </a:rPr>
              <a:t>More than 300 clients in our most important market area.</a:t>
            </a:r>
            <a:endParaRPr lang="zh-CN" altLang="zh-CN" sz="1200" kern="100" dirty="0">
              <a:solidFill>
                <a:schemeClr val="bg1">
                  <a:lumMod val="50000"/>
                </a:schemeClr>
              </a:solidFill>
              <a:latin typeface="Arial" panose="020B0604020202020204" pitchFamily="34" charset="0"/>
              <a:cs typeface="Arial" panose="020B0604020202020204" pitchFamily="34" charset="0"/>
            </a:endParaRPr>
          </a:p>
        </p:txBody>
      </p:sp>
      <p:sp>
        <p:nvSpPr>
          <p:cNvPr id="43" name="矩形 42"/>
          <p:cNvSpPr/>
          <p:nvPr/>
        </p:nvSpPr>
        <p:spPr>
          <a:xfrm>
            <a:off x="619230" y="3585316"/>
            <a:ext cx="2103213" cy="1052596"/>
          </a:xfrm>
          <a:prstGeom prst="rect">
            <a:avLst/>
          </a:prstGeom>
        </p:spPr>
        <p:txBody>
          <a:bodyPr wrap="square">
            <a:spAutoFit/>
          </a:bodyPr>
          <a:lstStyle/>
          <a:p>
            <a:pPr lvl="0">
              <a:lnSpc>
                <a:spcPct val="130000"/>
              </a:lnSpc>
            </a:pPr>
            <a:r>
              <a:rPr lang="en-US" altLang="zh-CN" sz="1200" kern="0" dirty="0">
                <a:solidFill>
                  <a:schemeClr val="accent6">
                    <a:lumMod val="60000"/>
                    <a:lumOff val="40000"/>
                  </a:schemeClr>
                </a:solidFill>
                <a:latin typeface="Arial" panose="020B0604020202020204" pitchFamily="34" charset="0"/>
                <a:ea typeface="微软雅黑"/>
                <a:cs typeface="Arial" panose="020B0604020202020204" pitchFamily="34" charset="0"/>
              </a:rPr>
              <a:t>We are working hard to provide more and more emerging countries with hardware solutions.</a:t>
            </a:r>
            <a:endParaRPr lang="zh-CN" altLang="zh-CN" sz="1200" kern="100" dirty="0">
              <a:solidFill>
                <a:schemeClr val="accent6">
                  <a:lumMod val="60000"/>
                  <a:lumOff val="40000"/>
                </a:schemeClr>
              </a:solidFill>
              <a:latin typeface="Arial" panose="020B0604020202020204" pitchFamily="34" charset="0"/>
              <a:cs typeface="Arial" panose="020B0604020202020204" pitchFamily="34" charset="0"/>
            </a:endParaRPr>
          </a:p>
        </p:txBody>
      </p:sp>
      <p:sp>
        <p:nvSpPr>
          <p:cNvPr id="44" name="矩形 43"/>
          <p:cNvSpPr/>
          <p:nvPr/>
        </p:nvSpPr>
        <p:spPr>
          <a:xfrm>
            <a:off x="6430453" y="1050209"/>
            <a:ext cx="2089541" cy="1052596"/>
          </a:xfrm>
          <a:prstGeom prst="rect">
            <a:avLst/>
          </a:prstGeom>
        </p:spPr>
        <p:txBody>
          <a:bodyPr wrap="square">
            <a:spAutoFit/>
          </a:bodyPr>
          <a:lstStyle/>
          <a:p>
            <a:pPr lvl="0">
              <a:lnSpc>
                <a:spcPct val="130000"/>
              </a:lnSpc>
            </a:pPr>
            <a:r>
              <a:rPr lang="en-US" altLang="zh-CN" sz="1200" kern="0" dirty="0">
                <a:solidFill>
                  <a:schemeClr val="accent2">
                    <a:lumMod val="60000"/>
                    <a:lumOff val="40000"/>
                  </a:schemeClr>
                </a:solidFill>
                <a:latin typeface="Arial" panose="020B0604020202020204" pitchFamily="34" charset="0"/>
                <a:ea typeface="微软雅黑"/>
                <a:cs typeface="Arial" panose="020B0604020202020204" pitchFamily="34" charset="0"/>
              </a:rPr>
              <a:t>Our products are sold in most European countries and the feedback is very good.</a:t>
            </a:r>
            <a:endParaRPr lang="zh-CN" altLang="zh-CN" sz="1200" kern="100" dirty="0">
              <a:solidFill>
                <a:schemeClr val="accent2">
                  <a:lumMod val="60000"/>
                  <a:lumOff val="40000"/>
                </a:schemeClr>
              </a:solidFill>
              <a:latin typeface="Arial" panose="020B0604020202020204" pitchFamily="34" charset="0"/>
              <a:cs typeface="Arial" panose="020B0604020202020204" pitchFamily="34" charset="0"/>
            </a:endParaRPr>
          </a:p>
        </p:txBody>
      </p:sp>
      <p:sp>
        <p:nvSpPr>
          <p:cNvPr id="45" name="矩形 44"/>
          <p:cNvSpPr/>
          <p:nvPr/>
        </p:nvSpPr>
        <p:spPr>
          <a:xfrm>
            <a:off x="6432913" y="3585316"/>
            <a:ext cx="2089541" cy="812530"/>
          </a:xfrm>
          <a:prstGeom prst="rect">
            <a:avLst/>
          </a:prstGeom>
        </p:spPr>
        <p:txBody>
          <a:bodyPr wrap="square">
            <a:spAutoFit/>
          </a:bodyPr>
          <a:lstStyle/>
          <a:p>
            <a:pPr lvl="0">
              <a:lnSpc>
                <a:spcPct val="130000"/>
              </a:lnSpc>
            </a:pPr>
            <a:r>
              <a:rPr lang="en-US" altLang="zh-CN" sz="1200" kern="0" dirty="0">
                <a:solidFill>
                  <a:schemeClr val="tx1">
                    <a:lumMod val="50000"/>
                    <a:lumOff val="50000"/>
                  </a:schemeClr>
                </a:solidFill>
                <a:latin typeface="Arial" panose="020B0604020202020204" pitchFamily="34" charset="0"/>
                <a:ea typeface="微软雅黑"/>
                <a:cs typeface="Arial" panose="020B0604020202020204" pitchFamily="34" charset="0"/>
              </a:rPr>
              <a:t>We are delighted to find that the African market is getting more and more important.</a:t>
            </a:r>
            <a:endParaRPr lang="zh-CN" altLang="zh-CN" sz="1200" kern="1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51" name="燕尾形 50"/>
          <p:cNvSpPr/>
          <p:nvPr/>
        </p:nvSpPr>
        <p:spPr>
          <a:xfrm rot="2727687">
            <a:off x="2337959" y="491030"/>
            <a:ext cx="282229" cy="289089"/>
          </a:xfrm>
          <a:prstGeom prst="chevron">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52" name="燕尾形 51"/>
          <p:cNvSpPr/>
          <p:nvPr/>
        </p:nvSpPr>
        <p:spPr>
          <a:xfrm rot="2727687">
            <a:off x="2490359" y="643430"/>
            <a:ext cx="282229" cy="289089"/>
          </a:xfrm>
          <a:prstGeom prst="chevron">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53" name="燕尾形 52"/>
          <p:cNvSpPr/>
          <p:nvPr/>
        </p:nvSpPr>
        <p:spPr>
          <a:xfrm rot="2727687">
            <a:off x="2669689" y="87099"/>
            <a:ext cx="282229" cy="289089"/>
          </a:xfrm>
          <a:prstGeom prst="chevron">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54" name="燕尾形 53"/>
          <p:cNvSpPr/>
          <p:nvPr/>
        </p:nvSpPr>
        <p:spPr>
          <a:xfrm rot="2727687">
            <a:off x="3367068" y="643430"/>
            <a:ext cx="282229" cy="289089"/>
          </a:xfrm>
          <a:prstGeom prst="chevron">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55" name="燕尾形 54"/>
          <p:cNvSpPr/>
          <p:nvPr/>
        </p:nvSpPr>
        <p:spPr>
          <a:xfrm rot="2727687">
            <a:off x="3393528" y="89345"/>
            <a:ext cx="282229" cy="289089"/>
          </a:xfrm>
          <a:prstGeom prst="chevron">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56" name="燕尾形 55"/>
          <p:cNvSpPr/>
          <p:nvPr/>
        </p:nvSpPr>
        <p:spPr>
          <a:xfrm rot="2727687">
            <a:off x="2692363" y="1550156"/>
            <a:ext cx="282229" cy="289089"/>
          </a:xfrm>
          <a:prstGeom prst="chevron">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57" name="燕尾形 56"/>
          <p:cNvSpPr/>
          <p:nvPr/>
        </p:nvSpPr>
        <p:spPr>
          <a:xfrm rot="2727687">
            <a:off x="4832658" y="3734813"/>
            <a:ext cx="282229" cy="289089"/>
          </a:xfrm>
          <a:prstGeom prst="chevron">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58" name="燕尾形 57"/>
          <p:cNvSpPr/>
          <p:nvPr/>
        </p:nvSpPr>
        <p:spPr>
          <a:xfrm rot="2727687">
            <a:off x="5152256" y="521980"/>
            <a:ext cx="282229" cy="289089"/>
          </a:xfrm>
          <a:prstGeom prst="chevron">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59" name="燕尾形 58"/>
          <p:cNvSpPr/>
          <p:nvPr/>
        </p:nvSpPr>
        <p:spPr>
          <a:xfrm rot="2727687">
            <a:off x="5330536" y="692995"/>
            <a:ext cx="282229" cy="289089"/>
          </a:xfrm>
          <a:prstGeom prst="chevron">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60" name="燕尾形 59"/>
          <p:cNvSpPr/>
          <p:nvPr/>
        </p:nvSpPr>
        <p:spPr>
          <a:xfrm rot="2727687">
            <a:off x="4748247" y="4062411"/>
            <a:ext cx="282229" cy="289089"/>
          </a:xfrm>
          <a:prstGeom prst="chevron">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61" name="燕尾形 60"/>
          <p:cNvSpPr/>
          <p:nvPr/>
        </p:nvSpPr>
        <p:spPr>
          <a:xfrm rot="2727687">
            <a:off x="5280089" y="4016977"/>
            <a:ext cx="282229" cy="289089"/>
          </a:xfrm>
          <a:prstGeom prst="chevron">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62" name="燕尾形 61"/>
          <p:cNvSpPr/>
          <p:nvPr/>
        </p:nvSpPr>
        <p:spPr>
          <a:xfrm rot="2727687">
            <a:off x="5804458" y="3734815"/>
            <a:ext cx="282229" cy="289089"/>
          </a:xfrm>
          <a:prstGeom prst="chevron">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63" name="燕尾形 62"/>
          <p:cNvSpPr/>
          <p:nvPr/>
        </p:nvSpPr>
        <p:spPr>
          <a:xfrm rot="2727687">
            <a:off x="5966039" y="3902436"/>
            <a:ext cx="282229" cy="289089"/>
          </a:xfrm>
          <a:prstGeom prst="chevron">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64" name="燕尾形 63"/>
          <p:cNvSpPr/>
          <p:nvPr/>
        </p:nvSpPr>
        <p:spPr>
          <a:xfrm rot="2727687">
            <a:off x="5963740" y="2621983"/>
            <a:ext cx="282229" cy="289089"/>
          </a:xfrm>
          <a:prstGeom prst="chevron">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65" name="燕尾形 64"/>
          <p:cNvSpPr/>
          <p:nvPr/>
        </p:nvSpPr>
        <p:spPr>
          <a:xfrm rot="2727687">
            <a:off x="5400450" y="4138746"/>
            <a:ext cx="282229" cy="289089"/>
          </a:xfrm>
          <a:prstGeom prst="chevron">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66" name="燕尾形 65"/>
          <p:cNvSpPr/>
          <p:nvPr/>
        </p:nvSpPr>
        <p:spPr>
          <a:xfrm rot="2727687">
            <a:off x="5711066" y="4335069"/>
            <a:ext cx="282229" cy="289089"/>
          </a:xfrm>
          <a:prstGeom prst="chevron">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67" name="燕尾形 66"/>
          <p:cNvSpPr/>
          <p:nvPr/>
        </p:nvSpPr>
        <p:spPr>
          <a:xfrm rot="2727687">
            <a:off x="2783332" y="2059911"/>
            <a:ext cx="282229" cy="289089"/>
          </a:xfrm>
          <a:prstGeom prst="chevron">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69" name="文本框 68"/>
          <p:cNvSpPr txBox="1"/>
          <p:nvPr/>
        </p:nvSpPr>
        <p:spPr>
          <a:xfrm>
            <a:off x="2826029" y="4784526"/>
            <a:ext cx="1990732" cy="276999"/>
          </a:xfrm>
          <a:prstGeom prst="rect">
            <a:avLst/>
          </a:prstGeom>
          <a:noFill/>
        </p:spPr>
        <p:txBody>
          <a:bodyPr wrap="square" rtlCol="0">
            <a:spAutoFit/>
          </a:bodyPr>
          <a:lstStyle/>
          <a:p>
            <a:r>
              <a:rPr kumimoji="1" lang="en-US" altLang="zh-CN" sz="1200" dirty="0" err="1" smtClean="0">
                <a:solidFill>
                  <a:srgbClr val="797979"/>
                </a:solidFill>
                <a:latin typeface="Arial"/>
                <a:ea typeface="微软雅黑"/>
                <a:cs typeface="Arial"/>
              </a:rPr>
              <a:t>Info@ever-hardware.com</a:t>
            </a:r>
            <a:endParaRPr kumimoji="1" lang="zh-CN" altLang="en-US" sz="1200" dirty="0">
              <a:solidFill>
                <a:srgbClr val="797979"/>
              </a:solidFill>
              <a:latin typeface="Arial"/>
              <a:ea typeface="微软雅黑"/>
              <a:cs typeface="Arial"/>
            </a:endParaRPr>
          </a:p>
        </p:txBody>
      </p:sp>
      <p:sp>
        <p:nvSpPr>
          <p:cNvPr id="70" name="文本框 69"/>
          <p:cNvSpPr txBox="1"/>
          <p:nvPr/>
        </p:nvSpPr>
        <p:spPr>
          <a:xfrm>
            <a:off x="5937675" y="4786475"/>
            <a:ext cx="2894368" cy="276999"/>
          </a:xfrm>
          <a:prstGeom prst="rect">
            <a:avLst/>
          </a:prstGeom>
          <a:noFill/>
        </p:spPr>
        <p:txBody>
          <a:bodyPr wrap="square" rtlCol="0">
            <a:spAutoFit/>
          </a:bodyPr>
          <a:lstStyle/>
          <a:p>
            <a:pPr algn="r"/>
            <a:r>
              <a:rPr kumimoji="1" lang="en-US" altLang="zh-CN" sz="1200" dirty="0" smtClean="0">
                <a:solidFill>
                  <a:srgbClr val="797979"/>
                </a:solidFill>
                <a:latin typeface="Arial"/>
                <a:ea typeface="微软雅黑"/>
                <a:cs typeface="Arial"/>
              </a:rPr>
              <a:t>Ever Hardware Industrial Limited |</a:t>
            </a:r>
            <a:endParaRPr kumimoji="1" lang="zh-CN" altLang="en-US" sz="1200" dirty="0">
              <a:solidFill>
                <a:srgbClr val="797979"/>
              </a:solidFill>
              <a:latin typeface="Arial"/>
              <a:ea typeface="微软雅黑"/>
              <a:cs typeface="Arial"/>
            </a:endParaRP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2999" y="4786476"/>
            <a:ext cx="275050" cy="275050"/>
          </a:xfrm>
          <a:prstGeom prst="rect">
            <a:avLst/>
          </a:prstGeom>
        </p:spPr>
      </p:pic>
    </p:spTree>
    <p:extLst>
      <p:ext uri="{BB962C8B-B14F-4D97-AF65-F5344CB8AC3E}">
        <p14:creationId xmlns:p14="http://schemas.microsoft.com/office/powerpoint/2010/main" val="353315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6" name="组 5"/>
          <p:cNvGrpSpPr/>
          <p:nvPr/>
        </p:nvGrpSpPr>
        <p:grpSpPr>
          <a:xfrm>
            <a:off x="1" y="1786887"/>
            <a:ext cx="9144000" cy="1569727"/>
            <a:chOff x="1" y="3112997"/>
            <a:chExt cx="9144000" cy="1569727"/>
          </a:xfrm>
        </p:grpSpPr>
        <p:sp>
          <p:nvSpPr>
            <p:cNvPr id="3" name="矩形 2"/>
            <p:cNvSpPr/>
            <p:nvPr/>
          </p:nvSpPr>
          <p:spPr>
            <a:xfrm>
              <a:off x="1" y="3112997"/>
              <a:ext cx="9144000" cy="1569727"/>
            </a:xfrm>
            <a:prstGeom prst="rect">
              <a:avLst/>
            </a:prstGeom>
            <a:solidFill>
              <a:srgbClr val="F9B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4" name="文本框 3"/>
            <p:cNvSpPr txBox="1"/>
            <p:nvPr/>
          </p:nvSpPr>
          <p:spPr>
            <a:xfrm>
              <a:off x="1019245" y="3543917"/>
              <a:ext cx="7105510" cy="769441"/>
            </a:xfrm>
            <a:prstGeom prst="rect">
              <a:avLst/>
            </a:prstGeom>
            <a:noFill/>
          </p:spPr>
          <p:txBody>
            <a:bodyPr wrap="square" rtlCol="0">
              <a:spAutoFit/>
            </a:bodyPr>
            <a:lstStyle/>
            <a:p>
              <a:pPr algn="ctr"/>
              <a:r>
                <a:rPr kumimoji="1" lang="en-US" altLang="zh-CN" sz="4400" dirty="0" smtClean="0">
                  <a:solidFill>
                    <a:prstClr val="black">
                      <a:lumMod val="85000"/>
                      <a:lumOff val="15000"/>
                    </a:prstClr>
                  </a:solidFill>
                  <a:latin typeface="Impact"/>
                  <a:ea typeface="微软雅黑"/>
                  <a:cs typeface="Impact"/>
                </a:rPr>
                <a:t>THANK YOU</a:t>
              </a:r>
              <a:r>
                <a:rPr kumimoji="1" lang="zh-CN" altLang="en-US" sz="4400" dirty="0" smtClean="0">
                  <a:solidFill>
                    <a:prstClr val="black">
                      <a:lumMod val="85000"/>
                      <a:lumOff val="15000"/>
                    </a:prstClr>
                  </a:solidFill>
                  <a:latin typeface="Impact"/>
                  <a:ea typeface="微软雅黑"/>
                  <a:cs typeface="Impact"/>
                </a:rPr>
                <a:t> </a:t>
              </a:r>
              <a:r>
                <a:rPr kumimoji="1" lang="en-US" altLang="zh-CN" sz="4400" dirty="0" smtClean="0">
                  <a:solidFill>
                    <a:prstClr val="black">
                      <a:lumMod val="85000"/>
                      <a:lumOff val="15000"/>
                    </a:prstClr>
                  </a:solidFill>
                  <a:latin typeface="Impact"/>
                  <a:ea typeface="微软雅黑"/>
                  <a:cs typeface="Impact"/>
                </a:rPr>
                <a:t>!</a:t>
              </a:r>
              <a:endParaRPr kumimoji="1" lang="zh-CN" altLang="en-US" sz="4400" dirty="0">
                <a:solidFill>
                  <a:prstClr val="black">
                    <a:lumMod val="85000"/>
                    <a:lumOff val="15000"/>
                  </a:prstClr>
                </a:solidFill>
                <a:latin typeface="Impact"/>
                <a:ea typeface="微软雅黑"/>
                <a:cs typeface="Impact"/>
              </a:endParaRPr>
            </a:p>
          </p:txBody>
        </p:sp>
      </p:grpSp>
      <p:sp>
        <p:nvSpPr>
          <p:cNvPr id="7" name="文本框 6"/>
          <p:cNvSpPr txBox="1"/>
          <p:nvPr/>
        </p:nvSpPr>
        <p:spPr>
          <a:xfrm>
            <a:off x="2555760" y="4309567"/>
            <a:ext cx="4032480" cy="307777"/>
          </a:xfrm>
          <a:prstGeom prst="rect">
            <a:avLst/>
          </a:prstGeom>
          <a:noFill/>
        </p:spPr>
        <p:txBody>
          <a:bodyPr wrap="square" rtlCol="0">
            <a:spAutoFit/>
          </a:bodyPr>
          <a:lstStyle/>
          <a:p>
            <a:pPr algn="ctr"/>
            <a:r>
              <a:rPr kumimoji="1" lang="en-US" altLang="zh-CN" sz="1400" dirty="0" smtClean="0">
                <a:solidFill>
                  <a:srgbClr val="F9B616"/>
                </a:solidFill>
                <a:latin typeface="Arial"/>
                <a:ea typeface="微软雅黑"/>
                <a:cs typeface="Arial"/>
              </a:rPr>
              <a:t>PRESENTED</a:t>
            </a:r>
            <a:r>
              <a:rPr kumimoji="1" lang="zh-CN" altLang="en-US" sz="1400" dirty="0" smtClean="0">
                <a:solidFill>
                  <a:srgbClr val="F9B616"/>
                </a:solidFill>
                <a:latin typeface="Arial"/>
                <a:ea typeface="微软雅黑"/>
                <a:cs typeface="Arial"/>
              </a:rPr>
              <a:t> </a:t>
            </a:r>
            <a:r>
              <a:rPr kumimoji="1" lang="en-US" altLang="zh-CN" sz="1400" dirty="0" smtClean="0">
                <a:solidFill>
                  <a:srgbClr val="F9B616"/>
                </a:solidFill>
                <a:latin typeface="Arial"/>
                <a:ea typeface="微软雅黑"/>
                <a:cs typeface="Arial"/>
              </a:rPr>
              <a:t>BY</a:t>
            </a:r>
            <a:r>
              <a:rPr kumimoji="1" lang="zh-CN" altLang="en-US" sz="1400" dirty="0" smtClean="0">
                <a:solidFill>
                  <a:srgbClr val="F9B616"/>
                </a:solidFill>
                <a:latin typeface="Arial"/>
                <a:ea typeface="微软雅黑"/>
                <a:cs typeface="Arial"/>
              </a:rPr>
              <a:t> </a:t>
            </a:r>
            <a:r>
              <a:rPr kumimoji="1" lang="en-US" altLang="zh-CN" sz="1400" dirty="0" smtClean="0">
                <a:solidFill>
                  <a:srgbClr val="F9B616"/>
                </a:solidFill>
                <a:latin typeface="Segoe UI Light"/>
                <a:cs typeface="Segoe UI Light"/>
              </a:rPr>
              <a:t>Ever Hardware Industrial Limited</a:t>
            </a:r>
            <a:endParaRPr kumimoji="1" lang="zh-CN" altLang="en-US" sz="1400" dirty="0">
              <a:solidFill>
                <a:srgbClr val="F9B616"/>
              </a:solidFill>
              <a:latin typeface="Arial"/>
              <a:ea typeface="微软雅黑"/>
              <a:cs typeface="Arial"/>
            </a:endParaRPr>
          </a:p>
        </p:txBody>
      </p:sp>
    </p:spTree>
    <p:extLst>
      <p:ext uri="{BB962C8B-B14F-4D97-AF65-F5344CB8AC3E}">
        <p14:creationId xmlns:p14="http://schemas.microsoft.com/office/powerpoint/2010/main" val="20527053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584188" y="1631466"/>
            <a:ext cx="1887451" cy="312181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6" name="矩形 5"/>
          <p:cNvSpPr/>
          <p:nvPr/>
        </p:nvSpPr>
        <p:spPr>
          <a:xfrm>
            <a:off x="584188" y="1631466"/>
            <a:ext cx="1887451" cy="696677"/>
          </a:xfrm>
          <a:prstGeom prst="rect">
            <a:avLst/>
          </a:prstGeom>
          <a:solidFill>
            <a:srgbClr val="FA96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7" name="矩形 6"/>
          <p:cNvSpPr/>
          <p:nvPr/>
        </p:nvSpPr>
        <p:spPr>
          <a:xfrm>
            <a:off x="650337" y="4405734"/>
            <a:ext cx="1755153" cy="276999"/>
          </a:xfrm>
          <a:prstGeom prst="rect">
            <a:avLst/>
          </a:prstGeom>
          <a:solidFill>
            <a:srgbClr val="FA96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8" name="文本框 7"/>
          <p:cNvSpPr txBox="1"/>
          <p:nvPr/>
        </p:nvSpPr>
        <p:spPr>
          <a:xfrm>
            <a:off x="584188" y="1800743"/>
            <a:ext cx="1887451" cy="400110"/>
          </a:xfrm>
          <a:prstGeom prst="rect">
            <a:avLst/>
          </a:prstGeom>
          <a:noFill/>
        </p:spPr>
        <p:txBody>
          <a:bodyPr wrap="square" rtlCol="0">
            <a:spAutoFit/>
          </a:bodyPr>
          <a:lstStyle/>
          <a:p>
            <a:pPr algn="ctr"/>
            <a:r>
              <a:rPr kumimoji="1" lang="en-US" altLang="zh-CN" sz="2000" dirty="0" smtClean="0">
                <a:solidFill>
                  <a:prstClr val="black">
                    <a:lumMod val="85000"/>
                    <a:lumOff val="15000"/>
                  </a:prstClr>
                </a:solidFill>
                <a:latin typeface="Impact"/>
                <a:ea typeface="微软雅黑"/>
                <a:cs typeface="Impact"/>
              </a:rPr>
              <a:t>WHO WE ARE</a:t>
            </a:r>
            <a:endParaRPr kumimoji="1" lang="zh-CN" altLang="en-US" sz="2000" dirty="0">
              <a:solidFill>
                <a:prstClr val="black">
                  <a:lumMod val="85000"/>
                  <a:lumOff val="15000"/>
                </a:prstClr>
              </a:solidFill>
              <a:latin typeface="Impact"/>
              <a:ea typeface="微软雅黑"/>
              <a:cs typeface="Impact"/>
            </a:endParaRPr>
          </a:p>
        </p:txBody>
      </p:sp>
      <p:sp>
        <p:nvSpPr>
          <p:cNvPr id="9" name="文本框 8"/>
          <p:cNvSpPr txBox="1"/>
          <p:nvPr/>
        </p:nvSpPr>
        <p:spPr>
          <a:xfrm>
            <a:off x="901702" y="4428817"/>
            <a:ext cx="1252424" cy="253916"/>
          </a:xfrm>
          <a:prstGeom prst="rect">
            <a:avLst/>
          </a:prstGeom>
          <a:noFill/>
        </p:spPr>
        <p:txBody>
          <a:bodyPr wrap="square" rtlCol="0">
            <a:spAutoFit/>
          </a:bodyPr>
          <a:lstStyle/>
          <a:p>
            <a:pPr algn="ctr"/>
            <a:r>
              <a:rPr kumimoji="1" lang="en-US" altLang="zh-CN" sz="1050" dirty="0" smtClean="0">
                <a:solidFill>
                  <a:prstClr val="black">
                    <a:lumMod val="85000"/>
                    <a:lumOff val="15000"/>
                  </a:prstClr>
                </a:solidFill>
                <a:latin typeface="Impact"/>
                <a:ea typeface="微软雅黑"/>
                <a:cs typeface="Impact"/>
                <a:hlinkClick r:id="rId3" action="ppaction://hlinksldjump"/>
              </a:rPr>
              <a:t>CLICK TO JUMP</a:t>
            </a:r>
            <a:endParaRPr kumimoji="1" lang="zh-CN" altLang="en-US" sz="1050" dirty="0">
              <a:solidFill>
                <a:prstClr val="black">
                  <a:lumMod val="85000"/>
                  <a:lumOff val="15000"/>
                </a:prstClr>
              </a:solidFill>
              <a:latin typeface="Impact"/>
              <a:ea typeface="微软雅黑"/>
              <a:cs typeface="Impact"/>
            </a:endParaRPr>
          </a:p>
        </p:txBody>
      </p:sp>
      <p:sp>
        <p:nvSpPr>
          <p:cNvPr id="11" name="文本框 10"/>
          <p:cNvSpPr txBox="1"/>
          <p:nvPr/>
        </p:nvSpPr>
        <p:spPr>
          <a:xfrm>
            <a:off x="650337" y="2337945"/>
            <a:ext cx="1755153" cy="1873333"/>
          </a:xfrm>
          <a:prstGeom prst="rect">
            <a:avLst/>
          </a:prstGeom>
          <a:noFill/>
        </p:spPr>
        <p:txBody>
          <a:bodyPr wrap="square" rtlCol="0">
            <a:spAutoFit/>
          </a:bodyPr>
          <a:lstStyle/>
          <a:p>
            <a:pPr lvl="0" algn="ctr">
              <a:lnSpc>
                <a:spcPct val="130000"/>
              </a:lnSpc>
            </a:pPr>
            <a:r>
              <a:rPr lang="en-US" altLang="zh-CN" sz="1000" dirty="0">
                <a:latin typeface="微软雅黑" pitchFamily="34" charset="-122"/>
              </a:rPr>
              <a:t>Ever Hardware shows you how to plan, design, and implement, and measure high-quality professional hardware so you and your team can achieve success with your system, your products, and your enterprise.</a:t>
            </a:r>
            <a:endParaRPr lang="en-US" altLang="zh-CN" sz="1000" dirty="0">
              <a:latin typeface="微软雅黑" pitchFamily="34" charset="-122"/>
              <a:ea typeface="微软雅黑" pitchFamily="34" charset="-122"/>
            </a:endParaRPr>
          </a:p>
        </p:txBody>
      </p:sp>
      <p:sp>
        <p:nvSpPr>
          <p:cNvPr id="20" name="矩形 19"/>
          <p:cNvSpPr/>
          <p:nvPr/>
        </p:nvSpPr>
        <p:spPr>
          <a:xfrm>
            <a:off x="2613579" y="1631466"/>
            <a:ext cx="1887451" cy="312181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21" name="矩形 20"/>
          <p:cNvSpPr/>
          <p:nvPr/>
        </p:nvSpPr>
        <p:spPr>
          <a:xfrm>
            <a:off x="2613579" y="1631466"/>
            <a:ext cx="1887451" cy="696677"/>
          </a:xfrm>
          <a:prstGeom prst="rect">
            <a:avLst/>
          </a:prstGeom>
          <a:solidFill>
            <a:srgbClr val="F9B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22" name="矩形 21"/>
          <p:cNvSpPr/>
          <p:nvPr/>
        </p:nvSpPr>
        <p:spPr>
          <a:xfrm>
            <a:off x="2679728" y="4405734"/>
            <a:ext cx="1755153" cy="276999"/>
          </a:xfrm>
          <a:prstGeom prst="rect">
            <a:avLst/>
          </a:prstGeom>
          <a:solidFill>
            <a:srgbClr val="FA96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23" name="文本框 22"/>
          <p:cNvSpPr txBox="1"/>
          <p:nvPr/>
        </p:nvSpPr>
        <p:spPr>
          <a:xfrm>
            <a:off x="2613579" y="1800743"/>
            <a:ext cx="1887451" cy="400110"/>
          </a:xfrm>
          <a:prstGeom prst="rect">
            <a:avLst/>
          </a:prstGeom>
          <a:noFill/>
        </p:spPr>
        <p:txBody>
          <a:bodyPr wrap="square" rtlCol="0">
            <a:spAutoFit/>
          </a:bodyPr>
          <a:lstStyle/>
          <a:p>
            <a:pPr algn="ctr"/>
            <a:r>
              <a:rPr kumimoji="1" lang="en-US" altLang="zh-CN" sz="2000" dirty="0" smtClean="0">
                <a:solidFill>
                  <a:prstClr val="black">
                    <a:lumMod val="85000"/>
                    <a:lumOff val="15000"/>
                  </a:prstClr>
                </a:solidFill>
                <a:latin typeface="Impact"/>
                <a:ea typeface="微软雅黑"/>
                <a:cs typeface="Impact"/>
              </a:rPr>
              <a:t>WHAT WE DO</a:t>
            </a:r>
            <a:endParaRPr kumimoji="1" lang="zh-CN" altLang="en-US" sz="2000" dirty="0">
              <a:solidFill>
                <a:prstClr val="black">
                  <a:lumMod val="85000"/>
                  <a:lumOff val="15000"/>
                </a:prstClr>
              </a:solidFill>
              <a:latin typeface="Impact"/>
              <a:ea typeface="微软雅黑"/>
              <a:cs typeface="Impact"/>
            </a:endParaRPr>
          </a:p>
        </p:txBody>
      </p:sp>
      <p:sp>
        <p:nvSpPr>
          <p:cNvPr id="24" name="文本框 23"/>
          <p:cNvSpPr txBox="1"/>
          <p:nvPr/>
        </p:nvSpPr>
        <p:spPr>
          <a:xfrm>
            <a:off x="2931914" y="4428817"/>
            <a:ext cx="1250782" cy="253916"/>
          </a:xfrm>
          <a:prstGeom prst="rect">
            <a:avLst/>
          </a:prstGeom>
          <a:noFill/>
        </p:spPr>
        <p:txBody>
          <a:bodyPr wrap="square" rtlCol="0">
            <a:spAutoFit/>
          </a:bodyPr>
          <a:lstStyle/>
          <a:p>
            <a:pPr algn="ctr"/>
            <a:r>
              <a:rPr kumimoji="1" lang="en-US" altLang="zh-CN" sz="1050" dirty="0">
                <a:solidFill>
                  <a:prstClr val="black">
                    <a:lumMod val="85000"/>
                    <a:lumOff val="15000"/>
                  </a:prstClr>
                </a:solidFill>
                <a:latin typeface="Impact"/>
                <a:ea typeface="微软雅黑"/>
                <a:cs typeface="Impact"/>
                <a:hlinkClick r:id="rId4" action="ppaction://hlinksldjump"/>
              </a:rPr>
              <a:t>CLICK TO JUMP</a:t>
            </a:r>
            <a:endParaRPr kumimoji="1" lang="zh-CN" altLang="en-US" sz="1050" dirty="0">
              <a:solidFill>
                <a:prstClr val="black">
                  <a:lumMod val="85000"/>
                  <a:lumOff val="15000"/>
                </a:prstClr>
              </a:solidFill>
              <a:latin typeface="Impact"/>
              <a:ea typeface="微软雅黑"/>
              <a:cs typeface="Impact"/>
            </a:endParaRPr>
          </a:p>
        </p:txBody>
      </p:sp>
      <p:sp>
        <p:nvSpPr>
          <p:cNvPr id="25" name="文本框 24"/>
          <p:cNvSpPr txBox="1"/>
          <p:nvPr/>
        </p:nvSpPr>
        <p:spPr>
          <a:xfrm>
            <a:off x="2679728" y="2337945"/>
            <a:ext cx="1755153" cy="2073388"/>
          </a:xfrm>
          <a:prstGeom prst="rect">
            <a:avLst/>
          </a:prstGeom>
          <a:noFill/>
        </p:spPr>
        <p:txBody>
          <a:bodyPr wrap="square" rtlCol="0">
            <a:spAutoFit/>
          </a:bodyPr>
          <a:lstStyle/>
          <a:p>
            <a:pPr lvl="0" algn="ctr">
              <a:lnSpc>
                <a:spcPct val="130000"/>
              </a:lnSpc>
            </a:pPr>
            <a:r>
              <a:rPr lang="en-US" altLang="zh-CN" sz="1000" dirty="0">
                <a:latin typeface="微软雅黑" pitchFamily="34" charset="-122"/>
              </a:rPr>
              <a:t>We are the most professional company devoted exclusively to those who work in hardware development. We help our client's leverage the power of design of hardware to affect positive and lasting change.</a:t>
            </a:r>
            <a:endParaRPr lang="en-US" altLang="zh-CN" sz="1000" dirty="0">
              <a:latin typeface="微软雅黑" pitchFamily="34" charset="-122"/>
              <a:ea typeface="微软雅黑" pitchFamily="34" charset="-122"/>
            </a:endParaRPr>
          </a:p>
        </p:txBody>
      </p:sp>
      <p:sp>
        <p:nvSpPr>
          <p:cNvPr id="27" name="矩形 26"/>
          <p:cNvSpPr/>
          <p:nvPr/>
        </p:nvSpPr>
        <p:spPr>
          <a:xfrm>
            <a:off x="4642970" y="1631466"/>
            <a:ext cx="1887451" cy="312181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28" name="矩形 27"/>
          <p:cNvSpPr/>
          <p:nvPr/>
        </p:nvSpPr>
        <p:spPr>
          <a:xfrm>
            <a:off x="4642970" y="1631466"/>
            <a:ext cx="1887451" cy="696677"/>
          </a:xfrm>
          <a:prstGeom prst="rect">
            <a:avLst/>
          </a:prstGeom>
          <a:solidFill>
            <a:srgbClr val="797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29" name="矩形 28"/>
          <p:cNvSpPr/>
          <p:nvPr/>
        </p:nvSpPr>
        <p:spPr>
          <a:xfrm>
            <a:off x="4709119" y="4405734"/>
            <a:ext cx="1755153" cy="276999"/>
          </a:xfrm>
          <a:prstGeom prst="rect">
            <a:avLst/>
          </a:prstGeom>
          <a:solidFill>
            <a:srgbClr val="797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30" name="文本框 29"/>
          <p:cNvSpPr txBox="1"/>
          <p:nvPr/>
        </p:nvSpPr>
        <p:spPr>
          <a:xfrm>
            <a:off x="4642970" y="1800743"/>
            <a:ext cx="1887451" cy="400110"/>
          </a:xfrm>
          <a:prstGeom prst="rect">
            <a:avLst/>
          </a:prstGeom>
          <a:noFill/>
        </p:spPr>
        <p:txBody>
          <a:bodyPr wrap="square" rtlCol="0">
            <a:spAutoFit/>
          </a:bodyPr>
          <a:lstStyle/>
          <a:p>
            <a:pPr algn="ctr"/>
            <a:r>
              <a:rPr kumimoji="1" lang="en-US" altLang="zh-CN" sz="2000" dirty="0" smtClean="0">
                <a:solidFill>
                  <a:prstClr val="black">
                    <a:lumMod val="85000"/>
                    <a:lumOff val="15000"/>
                  </a:prstClr>
                </a:solidFill>
                <a:latin typeface="Impact"/>
                <a:ea typeface="微软雅黑"/>
                <a:cs typeface="Impact"/>
              </a:rPr>
              <a:t>OUR SKILLS</a:t>
            </a:r>
            <a:endParaRPr kumimoji="1" lang="zh-CN" altLang="en-US" sz="2000" dirty="0">
              <a:solidFill>
                <a:prstClr val="black">
                  <a:lumMod val="85000"/>
                  <a:lumOff val="15000"/>
                </a:prstClr>
              </a:solidFill>
              <a:latin typeface="Impact"/>
              <a:ea typeface="微软雅黑"/>
              <a:cs typeface="Impact"/>
            </a:endParaRPr>
          </a:p>
        </p:txBody>
      </p:sp>
      <p:sp>
        <p:nvSpPr>
          <p:cNvPr id="31" name="文本框 30"/>
          <p:cNvSpPr txBox="1"/>
          <p:nvPr/>
        </p:nvSpPr>
        <p:spPr>
          <a:xfrm>
            <a:off x="4935666" y="4428817"/>
            <a:ext cx="1302060" cy="253916"/>
          </a:xfrm>
          <a:prstGeom prst="rect">
            <a:avLst/>
          </a:prstGeom>
          <a:noFill/>
        </p:spPr>
        <p:txBody>
          <a:bodyPr wrap="square" rtlCol="0">
            <a:spAutoFit/>
          </a:bodyPr>
          <a:lstStyle/>
          <a:p>
            <a:pPr algn="ctr"/>
            <a:r>
              <a:rPr kumimoji="1" lang="en-US" altLang="zh-CN" sz="1050" dirty="0">
                <a:solidFill>
                  <a:prstClr val="black">
                    <a:lumMod val="85000"/>
                    <a:lumOff val="15000"/>
                  </a:prstClr>
                </a:solidFill>
                <a:latin typeface="Impact"/>
                <a:ea typeface="微软雅黑"/>
                <a:cs typeface="Impact"/>
                <a:hlinkClick r:id="rId5" action="ppaction://hlinksldjump"/>
              </a:rPr>
              <a:t>CLICK TO JUMP</a:t>
            </a:r>
            <a:endParaRPr kumimoji="1" lang="zh-CN" altLang="en-US" sz="1050" dirty="0">
              <a:solidFill>
                <a:prstClr val="black">
                  <a:lumMod val="85000"/>
                  <a:lumOff val="15000"/>
                </a:prstClr>
              </a:solidFill>
              <a:latin typeface="Impact"/>
              <a:ea typeface="微软雅黑"/>
              <a:cs typeface="Impact"/>
            </a:endParaRPr>
          </a:p>
        </p:txBody>
      </p:sp>
      <p:sp>
        <p:nvSpPr>
          <p:cNvPr id="32" name="文本框 31"/>
          <p:cNvSpPr txBox="1"/>
          <p:nvPr/>
        </p:nvSpPr>
        <p:spPr>
          <a:xfrm>
            <a:off x="4709119" y="2337945"/>
            <a:ext cx="1755153" cy="1473224"/>
          </a:xfrm>
          <a:prstGeom prst="rect">
            <a:avLst/>
          </a:prstGeom>
          <a:noFill/>
        </p:spPr>
        <p:txBody>
          <a:bodyPr wrap="square" rtlCol="0">
            <a:spAutoFit/>
          </a:bodyPr>
          <a:lstStyle/>
          <a:p>
            <a:pPr lvl="0" algn="ctr">
              <a:lnSpc>
                <a:spcPct val="130000"/>
              </a:lnSpc>
            </a:pPr>
            <a:r>
              <a:rPr lang="en-US" altLang="zh-CN" sz="1000" dirty="0">
                <a:latin typeface="微软雅黑" pitchFamily="34" charset="-122"/>
              </a:rPr>
              <a:t>We will usually offer a guide or selective email during which you will have the opportunity to discuss your design in detail. We provide a solution for it all.</a:t>
            </a:r>
            <a:endParaRPr lang="en-US" altLang="zh-CN" sz="1000" dirty="0">
              <a:latin typeface="微软雅黑" pitchFamily="34" charset="-122"/>
              <a:ea typeface="微软雅黑" pitchFamily="34" charset="-122"/>
            </a:endParaRPr>
          </a:p>
        </p:txBody>
      </p:sp>
      <p:sp>
        <p:nvSpPr>
          <p:cNvPr id="34" name="矩形 33"/>
          <p:cNvSpPr/>
          <p:nvPr/>
        </p:nvSpPr>
        <p:spPr>
          <a:xfrm>
            <a:off x="6672361" y="1631466"/>
            <a:ext cx="1887451" cy="312181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35" name="矩形 34"/>
          <p:cNvSpPr/>
          <p:nvPr/>
        </p:nvSpPr>
        <p:spPr>
          <a:xfrm>
            <a:off x="6672361" y="1631466"/>
            <a:ext cx="1887451" cy="696677"/>
          </a:xfrm>
          <a:prstGeom prst="rect">
            <a:avLst/>
          </a:prstGeom>
          <a:solidFill>
            <a:srgbClr val="FA6E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36" name="矩形 35"/>
          <p:cNvSpPr/>
          <p:nvPr/>
        </p:nvSpPr>
        <p:spPr>
          <a:xfrm>
            <a:off x="6738510" y="4405734"/>
            <a:ext cx="1755153" cy="276999"/>
          </a:xfrm>
          <a:prstGeom prst="rect">
            <a:avLst/>
          </a:prstGeom>
          <a:solidFill>
            <a:srgbClr val="FA6E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37" name="文本框 36"/>
          <p:cNvSpPr txBox="1"/>
          <p:nvPr/>
        </p:nvSpPr>
        <p:spPr>
          <a:xfrm>
            <a:off x="6672361" y="1800743"/>
            <a:ext cx="1887451" cy="400110"/>
          </a:xfrm>
          <a:prstGeom prst="rect">
            <a:avLst/>
          </a:prstGeom>
          <a:noFill/>
        </p:spPr>
        <p:txBody>
          <a:bodyPr wrap="square" rtlCol="0">
            <a:spAutoFit/>
          </a:bodyPr>
          <a:lstStyle/>
          <a:p>
            <a:pPr algn="ctr"/>
            <a:r>
              <a:rPr kumimoji="1" lang="en-US" altLang="zh-CN" sz="2000" dirty="0" smtClean="0">
                <a:solidFill>
                  <a:prstClr val="black">
                    <a:lumMod val="85000"/>
                    <a:lumOff val="15000"/>
                  </a:prstClr>
                </a:solidFill>
                <a:latin typeface="Impact"/>
                <a:ea typeface="微软雅黑"/>
                <a:cs typeface="Impact"/>
              </a:rPr>
              <a:t>OUR PRODUCTS</a:t>
            </a:r>
            <a:endParaRPr kumimoji="1" lang="zh-CN" altLang="en-US" sz="2000" dirty="0">
              <a:solidFill>
                <a:prstClr val="black">
                  <a:lumMod val="85000"/>
                  <a:lumOff val="15000"/>
                </a:prstClr>
              </a:solidFill>
              <a:latin typeface="Impact"/>
              <a:ea typeface="微软雅黑"/>
              <a:cs typeface="Impact"/>
            </a:endParaRPr>
          </a:p>
        </p:txBody>
      </p:sp>
      <p:sp>
        <p:nvSpPr>
          <p:cNvPr id="38" name="文本框 37"/>
          <p:cNvSpPr txBox="1"/>
          <p:nvPr/>
        </p:nvSpPr>
        <p:spPr>
          <a:xfrm>
            <a:off x="6992338" y="4428817"/>
            <a:ext cx="1247498" cy="253916"/>
          </a:xfrm>
          <a:prstGeom prst="rect">
            <a:avLst/>
          </a:prstGeom>
          <a:noFill/>
        </p:spPr>
        <p:txBody>
          <a:bodyPr wrap="square" rtlCol="0">
            <a:spAutoFit/>
          </a:bodyPr>
          <a:lstStyle/>
          <a:p>
            <a:pPr algn="ctr"/>
            <a:r>
              <a:rPr kumimoji="1" lang="en-US" altLang="zh-CN" sz="1050" dirty="0">
                <a:solidFill>
                  <a:prstClr val="black">
                    <a:lumMod val="85000"/>
                    <a:lumOff val="15000"/>
                  </a:prstClr>
                </a:solidFill>
                <a:latin typeface="Impact"/>
                <a:ea typeface="微软雅黑"/>
                <a:cs typeface="Impact"/>
                <a:hlinkClick r:id="rId6" action="ppaction://hlinksldjump"/>
              </a:rPr>
              <a:t>CLICK TO JUMP</a:t>
            </a:r>
            <a:endParaRPr kumimoji="1" lang="zh-CN" altLang="en-US" sz="1050" dirty="0">
              <a:solidFill>
                <a:prstClr val="black">
                  <a:lumMod val="85000"/>
                  <a:lumOff val="15000"/>
                </a:prstClr>
              </a:solidFill>
              <a:latin typeface="Impact"/>
              <a:ea typeface="微软雅黑"/>
              <a:cs typeface="Impact"/>
            </a:endParaRPr>
          </a:p>
        </p:txBody>
      </p:sp>
      <p:sp>
        <p:nvSpPr>
          <p:cNvPr id="39" name="文本框 38"/>
          <p:cNvSpPr txBox="1"/>
          <p:nvPr/>
        </p:nvSpPr>
        <p:spPr>
          <a:xfrm>
            <a:off x="6738510" y="2337945"/>
            <a:ext cx="1755153" cy="2073388"/>
          </a:xfrm>
          <a:prstGeom prst="rect">
            <a:avLst/>
          </a:prstGeom>
          <a:noFill/>
        </p:spPr>
        <p:txBody>
          <a:bodyPr wrap="square" rtlCol="0">
            <a:spAutoFit/>
          </a:bodyPr>
          <a:lstStyle/>
          <a:p>
            <a:pPr lvl="0" algn="ctr">
              <a:lnSpc>
                <a:spcPct val="130000"/>
              </a:lnSpc>
            </a:pPr>
            <a:r>
              <a:rPr lang="en-US" altLang="zh-CN" sz="1000" dirty="0">
                <a:latin typeface="微软雅黑" pitchFamily="34" charset="-122"/>
              </a:rPr>
              <a:t>We keep developing and innovating, offering </a:t>
            </a:r>
            <a:r>
              <a:rPr lang="en-US" altLang="zh-CN" sz="1000" dirty="0" smtClean="0">
                <a:latin typeface="微软雅黑" pitchFamily="34" charset="-122"/>
              </a:rPr>
              <a:t>products </a:t>
            </a:r>
            <a:r>
              <a:rPr lang="en-US" altLang="zh-CN" sz="1000" dirty="0">
                <a:latin typeface="微软雅黑" pitchFamily="34" charset="-122"/>
              </a:rPr>
              <a:t>and services that help our customers and clients achieve their ambitions. We offer products and services, from cold forming to machining, and stamping to injection molding.</a:t>
            </a:r>
            <a:endParaRPr lang="en-US" altLang="zh-CN" sz="1000" dirty="0">
              <a:latin typeface="微软雅黑" pitchFamily="34" charset="-122"/>
              <a:ea typeface="微软雅黑" pitchFamily="34" charset="-122"/>
            </a:endParaRPr>
          </a:p>
        </p:txBody>
      </p:sp>
      <p:sp>
        <p:nvSpPr>
          <p:cNvPr id="49" name="椭圆 48"/>
          <p:cNvSpPr/>
          <p:nvPr/>
        </p:nvSpPr>
        <p:spPr>
          <a:xfrm>
            <a:off x="1006146" y="388022"/>
            <a:ext cx="999614" cy="999614"/>
          </a:xfrm>
          <a:prstGeom prst="ellipse">
            <a:avLst/>
          </a:prstGeom>
          <a:solidFill>
            <a:srgbClr val="FA96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6000" dirty="0" smtClean="0">
                <a:solidFill>
                  <a:schemeClr val="tx1">
                    <a:lumMod val="85000"/>
                    <a:lumOff val="15000"/>
                  </a:schemeClr>
                </a:solidFill>
                <a:latin typeface="Impact"/>
                <a:cs typeface="Impact"/>
              </a:rPr>
              <a:t>1</a:t>
            </a:r>
            <a:endParaRPr kumimoji="1" lang="zh-CN" altLang="en-US" sz="6000" dirty="0">
              <a:solidFill>
                <a:schemeClr val="tx1">
                  <a:lumMod val="85000"/>
                  <a:lumOff val="15000"/>
                </a:schemeClr>
              </a:solidFill>
              <a:latin typeface="Impact"/>
              <a:cs typeface="Impact"/>
            </a:endParaRPr>
          </a:p>
        </p:txBody>
      </p:sp>
      <p:sp>
        <p:nvSpPr>
          <p:cNvPr id="50" name="椭圆 49"/>
          <p:cNvSpPr/>
          <p:nvPr/>
        </p:nvSpPr>
        <p:spPr>
          <a:xfrm>
            <a:off x="3036358" y="388022"/>
            <a:ext cx="999614" cy="999614"/>
          </a:xfrm>
          <a:prstGeom prst="ellipse">
            <a:avLst/>
          </a:prstGeom>
          <a:solidFill>
            <a:srgbClr val="F9B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6000" dirty="0" smtClean="0">
                <a:solidFill>
                  <a:schemeClr val="tx1">
                    <a:lumMod val="85000"/>
                    <a:lumOff val="15000"/>
                  </a:schemeClr>
                </a:solidFill>
                <a:latin typeface="Impact"/>
                <a:cs typeface="Impact"/>
              </a:rPr>
              <a:t>2</a:t>
            </a:r>
            <a:endParaRPr kumimoji="1" lang="zh-CN" altLang="en-US" sz="6000" dirty="0">
              <a:solidFill>
                <a:schemeClr val="tx1">
                  <a:lumMod val="85000"/>
                  <a:lumOff val="15000"/>
                </a:schemeClr>
              </a:solidFill>
              <a:latin typeface="Impact"/>
              <a:cs typeface="Impact"/>
            </a:endParaRPr>
          </a:p>
        </p:txBody>
      </p:sp>
      <p:sp>
        <p:nvSpPr>
          <p:cNvPr id="51" name="椭圆 50"/>
          <p:cNvSpPr/>
          <p:nvPr/>
        </p:nvSpPr>
        <p:spPr>
          <a:xfrm>
            <a:off x="5066570" y="388022"/>
            <a:ext cx="999614" cy="999614"/>
          </a:xfrm>
          <a:prstGeom prst="ellipse">
            <a:avLst/>
          </a:prstGeom>
          <a:solidFill>
            <a:srgbClr val="797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6000" dirty="0" smtClean="0">
                <a:solidFill>
                  <a:schemeClr val="tx1">
                    <a:lumMod val="85000"/>
                    <a:lumOff val="15000"/>
                  </a:schemeClr>
                </a:solidFill>
                <a:latin typeface="Impact"/>
                <a:cs typeface="Impact"/>
              </a:rPr>
              <a:t>3</a:t>
            </a:r>
            <a:endParaRPr kumimoji="1" lang="zh-CN" altLang="en-US" sz="6000" dirty="0">
              <a:solidFill>
                <a:schemeClr val="tx1">
                  <a:lumMod val="85000"/>
                  <a:lumOff val="15000"/>
                </a:schemeClr>
              </a:solidFill>
              <a:latin typeface="Impact"/>
              <a:cs typeface="Impact"/>
            </a:endParaRPr>
          </a:p>
        </p:txBody>
      </p:sp>
      <p:sp>
        <p:nvSpPr>
          <p:cNvPr id="52" name="椭圆 51"/>
          <p:cNvSpPr/>
          <p:nvPr/>
        </p:nvSpPr>
        <p:spPr>
          <a:xfrm>
            <a:off x="7096782" y="388022"/>
            <a:ext cx="999614" cy="999614"/>
          </a:xfrm>
          <a:prstGeom prst="ellipse">
            <a:avLst/>
          </a:prstGeom>
          <a:solidFill>
            <a:srgbClr val="FA6E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6000" dirty="0" smtClean="0">
                <a:solidFill>
                  <a:schemeClr val="tx1">
                    <a:lumMod val="85000"/>
                    <a:lumOff val="15000"/>
                  </a:schemeClr>
                </a:solidFill>
                <a:latin typeface="Impact"/>
                <a:cs typeface="Impact"/>
              </a:rPr>
              <a:t>4</a:t>
            </a:r>
            <a:endParaRPr kumimoji="1" lang="zh-CN" altLang="en-US" sz="6000" dirty="0">
              <a:solidFill>
                <a:schemeClr val="tx1">
                  <a:lumMod val="85000"/>
                  <a:lumOff val="15000"/>
                </a:schemeClr>
              </a:solidFill>
              <a:latin typeface="Impact"/>
              <a:cs typeface="Impact"/>
            </a:endParaRPr>
          </a:p>
        </p:txBody>
      </p:sp>
    </p:spTree>
    <p:extLst>
      <p:ext uri="{BB962C8B-B14F-4D97-AF65-F5344CB8AC3E}">
        <p14:creationId xmlns:p14="http://schemas.microsoft.com/office/powerpoint/2010/main" val="31024826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0" y="3112997"/>
            <a:ext cx="1534657" cy="1569727"/>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 name="矩形 4"/>
          <p:cNvSpPr/>
          <p:nvPr/>
        </p:nvSpPr>
        <p:spPr>
          <a:xfrm>
            <a:off x="1534657" y="3112997"/>
            <a:ext cx="7609343" cy="1569727"/>
          </a:xfrm>
          <a:prstGeom prst="rect">
            <a:avLst/>
          </a:prstGeom>
          <a:solidFill>
            <a:srgbClr val="FA96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 name="文本框 5"/>
          <p:cNvSpPr txBox="1"/>
          <p:nvPr/>
        </p:nvSpPr>
        <p:spPr>
          <a:xfrm>
            <a:off x="1786573" y="3385468"/>
            <a:ext cx="7105510" cy="1015663"/>
          </a:xfrm>
          <a:prstGeom prst="rect">
            <a:avLst/>
          </a:prstGeom>
          <a:noFill/>
        </p:spPr>
        <p:txBody>
          <a:bodyPr wrap="square" rtlCol="0">
            <a:spAutoFit/>
          </a:bodyPr>
          <a:lstStyle/>
          <a:p>
            <a:r>
              <a:rPr kumimoji="1" lang="en-US" altLang="zh-CN" sz="6000" dirty="0" smtClean="0">
                <a:solidFill>
                  <a:schemeClr val="tx1">
                    <a:lumMod val="85000"/>
                    <a:lumOff val="15000"/>
                  </a:schemeClr>
                </a:solidFill>
                <a:latin typeface="Impact"/>
                <a:ea typeface="微软雅黑"/>
                <a:cs typeface="Impact"/>
              </a:rPr>
              <a:t>WHO WE ARE</a:t>
            </a:r>
            <a:endParaRPr kumimoji="1" lang="zh-CN" altLang="en-US" sz="6000" dirty="0">
              <a:solidFill>
                <a:schemeClr val="tx1">
                  <a:lumMod val="85000"/>
                  <a:lumOff val="15000"/>
                </a:schemeClr>
              </a:solidFill>
              <a:latin typeface="Impact"/>
              <a:ea typeface="微软雅黑"/>
              <a:cs typeface="Impact"/>
            </a:endParaRPr>
          </a:p>
        </p:txBody>
      </p:sp>
      <p:sp>
        <p:nvSpPr>
          <p:cNvPr id="13" name="椭圆 12"/>
          <p:cNvSpPr/>
          <p:nvPr/>
        </p:nvSpPr>
        <p:spPr>
          <a:xfrm>
            <a:off x="154198" y="3289049"/>
            <a:ext cx="1208502" cy="1208502"/>
          </a:xfrm>
          <a:prstGeom prst="ellipse">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7200" dirty="0" smtClean="0">
                <a:solidFill>
                  <a:schemeClr val="bg1">
                    <a:lumMod val="65000"/>
                  </a:schemeClr>
                </a:solidFill>
                <a:latin typeface="Impact"/>
                <a:cs typeface="Impact"/>
              </a:rPr>
              <a:t>1</a:t>
            </a:r>
            <a:endParaRPr kumimoji="1" lang="zh-CN" altLang="en-US" sz="7200" dirty="0">
              <a:solidFill>
                <a:schemeClr val="bg1">
                  <a:lumMod val="65000"/>
                </a:schemeClr>
              </a:solidFill>
              <a:latin typeface="Impact"/>
              <a:cs typeface="Impact"/>
            </a:endParaRPr>
          </a:p>
        </p:txBody>
      </p:sp>
    </p:spTree>
    <p:extLst>
      <p:ext uri="{BB962C8B-B14F-4D97-AF65-F5344CB8AC3E}">
        <p14:creationId xmlns:p14="http://schemas.microsoft.com/office/powerpoint/2010/main" val="32493650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 53"/>
          <p:cNvGrpSpPr/>
          <p:nvPr/>
        </p:nvGrpSpPr>
        <p:grpSpPr>
          <a:xfrm>
            <a:off x="5537325" y="1126865"/>
            <a:ext cx="2665705" cy="2269498"/>
            <a:chOff x="104361" y="788071"/>
            <a:chExt cx="3193810" cy="2816751"/>
          </a:xfrm>
        </p:grpSpPr>
        <p:sp>
          <p:nvSpPr>
            <p:cNvPr id="55" name="燕尾形 54"/>
            <p:cNvSpPr/>
            <p:nvPr/>
          </p:nvSpPr>
          <p:spPr>
            <a:xfrm rot="2409907">
              <a:off x="104361" y="788071"/>
              <a:ext cx="1053256" cy="361566"/>
            </a:xfrm>
            <a:prstGeom prst="chevron">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56" name="燕尾形 55"/>
            <p:cNvSpPr/>
            <p:nvPr/>
          </p:nvSpPr>
          <p:spPr>
            <a:xfrm rot="2409907">
              <a:off x="1042895" y="829315"/>
              <a:ext cx="454821" cy="361566"/>
            </a:xfrm>
            <a:prstGeom prst="chevron">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57" name="燕尾形 56"/>
            <p:cNvSpPr/>
            <p:nvPr/>
          </p:nvSpPr>
          <p:spPr>
            <a:xfrm rot="2409907">
              <a:off x="251434" y="1376672"/>
              <a:ext cx="454821" cy="361566"/>
            </a:xfrm>
            <a:prstGeom prst="chevron">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58" name="燕尾形 57"/>
            <p:cNvSpPr/>
            <p:nvPr/>
          </p:nvSpPr>
          <p:spPr>
            <a:xfrm rot="2409907">
              <a:off x="2841191" y="2921433"/>
              <a:ext cx="456980" cy="361566"/>
            </a:xfrm>
            <a:prstGeom prst="chevron">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59" name="燕尾形 58"/>
            <p:cNvSpPr/>
            <p:nvPr/>
          </p:nvSpPr>
          <p:spPr>
            <a:xfrm rot="2409907">
              <a:off x="2742318" y="3243256"/>
              <a:ext cx="454821" cy="361566"/>
            </a:xfrm>
            <a:prstGeom prst="chevron">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grpSp>
      <p:grpSp>
        <p:nvGrpSpPr>
          <p:cNvPr id="48" name="组 47"/>
          <p:cNvGrpSpPr/>
          <p:nvPr/>
        </p:nvGrpSpPr>
        <p:grpSpPr>
          <a:xfrm>
            <a:off x="2937597" y="1180466"/>
            <a:ext cx="2665705" cy="2269498"/>
            <a:chOff x="104361" y="788071"/>
            <a:chExt cx="3193810" cy="2816751"/>
          </a:xfrm>
        </p:grpSpPr>
        <p:sp>
          <p:nvSpPr>
            <p:cNvPr id="49" name="燕尾形 48"/>
            <p:cNvSpPr/>
            <p:nvPr/>
          </p:nvSpPr>
          <p:spPr>
            <a:xfrm rot="2409907">
              <a:off x="104361" y="788071"/>
              <a:ext cx="1053256" cy="361566"/>
            </a:xfrm>
            <a:prstGeom prst="chevron">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50" name="燕尾形 49"/>
            <p:cNvSpPr/>
            <p:nvPr/>
          </p:nvSpPr>
          <p:spPr>
            <a:xfrm rot="2409907">
              <a:off x="1042895" y="829315"/>
              <a:ext cx="454821" cy="361566"/>
            </a:xfrm>
            <a:prstGeom prst="chevron">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51" name="燕尾形 50"/>
            <p:cNvSpPr/>
            <p:nvPr/>
          </p:nvSpPr>
          <p:spPr>
            <a:xfrm rot="2409907">
              <a:off x="251434" y="1376672"/>
              <a:ext cx="454821" cy="361566"/>
            </a:xfrm>
            <a:prstGeom prst="chevron">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52" name="燕尾形 51"/>
            <p:cNvSpPr/>
            <p:nvPr/>
          </p:nvSpPr>
          <p:spPr>
            <a:xfrm rot="2409907">
              <a:off x="2841191" y="2921433"/>
              <a:ext cx="456980" cy="361566"/>
            </a:xfrm>
            <a:prstGeom prst="chevron">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53" name="燕尾形 52"/>
            <p:cNvSpPr/>
            <p:nvPr/>
          </p:nvSpPr>
          <p:spPr>
            <a:xfrm rot="2409907">
              <a:off x="2742318" y="3243256"/>
              <a:ext cx="454821" cy="361566"/>
            </a:xfrm>
            <a:prstGeom prst="chevron">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grpSp>
      <p:grpSp>
        <p:nvGrpSpPr>
          <p:cNvPr id="14" name="组 13"/>
          <p:cNvGrpSpPr/>
          <p:nvPr/>
        </p:nvGrpSpPr>
        <p:grpSpPr>
          <a:xfrm>
            <a:off x="353136" y="1181711"/>
            <a:ext cx="2665705" cy="2269498"/>
            <a:chOff x="104361" y="788071"/>
            <a:chExt cx="3193810" cy="2816751"/>
          </a:xfrm>
        </p:grpSpPr>
        <p:sp>
          <p:nvSpPr>
            <p:cNvPr id="9" name="燕尾形 8"/>
            <p:cNvSpPr/>
            <p:nvPr/>
          </p:nvSpPr>
          <p:spPr>
            <a:xfrm rot="2409907">
              <a:off x="104361" y="788071"/>
              <a:ext cx="1053256" cy="361566"/>
            </a:xfrm>
            <a:prstGeom prst="chevron">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38" name="燕尾形 37"/>
            <p:cNvSpPr/>
            <p:nvPr/>
          </p:nvSpPr>
          <p:spPr>
            <a:xfrm rot="2409907">
              <a:off x="1042895" y="829315"/>
              <a:ext cx="454821" cy="361566"/>
            </a:xfrm>
            <a:prstGeom prst="chevron">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39" name="燕尾形 38"/>
            <p:cNvSpPr/>
            <p:nvPr/>
          </p:nvSpPr>
          <p:spPr>
            <a:xfrm rot="2409907">
              <a:off x="251434" y="1376672"/>
              <a:ext cx="454821" cy="361566"/>
            </a:xfrm>
            <a:prstGeom prst="chevron">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40" name="燕尾形 39"/>
            <p:cNvSpPr/>
            <p:nvPr/>
          </p:nvSpPr>
          <p:spPr>
            <a:xfrm rot="2409907">
              <a:off x="2841191" y="2921433"/>
              <a:ext cx="456980" cy="361566"/>
            </a:xfrm>
            <a:prstGeom prst="chevron">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41" name="燕尾形 40"/>
            <p:cNvSpPr/>
            <p:nvPr/>
          </p:nvSpPr>
          <p:spPr>
            <a:xfrm rot="2409907">
              <a:off x="2742318" y="3243256"/>
              <a:ext cx="454821" cy="361566"/>
            </a:xfrm>
            <a:prstGeom prst="chevron">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grpSp>
      <p:grpSp>
        <p:nvGrpSpPr>
          <p:cNvPr id="5" name="组 4"/>
          <p:cNvGrpSpPr/>
          <p:nvPr/>
        </p:nvGrpSpPr>
        <p:grpSpPr>
          <a:xfrm>
            <a:off x="792686" y="79362"/>
            <a:ext cx="7558629" cy="679037"/>
            <a:chOff x="872065" y="176371"/>
            <a:chExt cx="7558629" cy="679037"/>
          </a:xfrm>
        </p:grpSpPr>
        <p:sp>
          <p:nvSpPr>
            <p:cNvPr id="3" name="文本框 2"/>
            <p:cNvSpPr txBox="1"/>
            <p:nvPr/>
          </p:nvSpPr>
          <p:spPr>
            <a:xfrm>
              <a:off x="1432127" y="176371"/>
              <a:ext cx="6438504" cy="584776"/>
            </a:xfrm>
            <a:prstGeom prst="rect">
              <a:avLst/>
            </a:prstGeom>
            <a:noFill/>
          </p:spPr>
          <p:txBody>
            <a:bodyPr wrap="square" rtlCol="0">
              <a:spAutoFit/>
            </a:bodyPr>
            <a:lstStyle/>
            <a:p>
              <a:pPr algn="ctr"/>
              <a:r>
                <a:rPr kumimoji="1" lang="en-US" altLang="zh-CN" sz="3200" dirty="0" smtClean="0">
                  <a:solidFill>
                    <a:srgbClr val="F9B616"/>
                  </a:solidFill>
                  <a:latin typeface="Impact"/>
                  <a:ea typeface="微软雅黑"/>
                  <a:cs typeface="Impact"/>
                </a:rPr>
                <a:t>WHO WE ARE</a:t>
              </a:r>
              <a:endParaRPr kumimoji="1" lang="zh-CN" altLang="en-US" sz="3200" dirty="0">
                <a:solidFill>
                  <a:srgbClr val="F9B616"/>
                </a:solidFill>
                <a:latin typeface="Impact"/>
                <a:ea typeface="微软雅黑"/>
                <a:cs typeface="Impact"/>
              </a:endParaRPr>
            </a:p>
          </p:txBody>
        </p:sp>
        <p:cxnSp>
          <p:nvCxnSpPr>
            <p:cNvPr id="4" name="直线连接符 3"/>
            <p:cNvCxnSpPr/>
            <p:nvPr/>
          </p:nvCxnSpPr>
          <p:spPr>
            <a:xfrm>
              <a:off x="872065" y="855408"/>
              <a:ext cx="7558629" cy="0"/>
            </a:xfrm>
            <a:prstGeom prst="line">
              <a:avLst/>
            </a:prstGeom>
            <a:ln w="12700" cmpd="sng">
              <a:gradFill flip="none" rotWithShape="1">
                <a:gsLst>
                  <a:gs pos="0">
                    <a:schemeClr val="accent1">
                      <a:alpha val="0"/>
                    </a:schemeClr>
                  </a:gs>
                  <a:gs pos="100000">
                    <a:prstClr val="white">
                      <a:alpha val="0"/>
                    </a:prstClr>
                  </a:gs>
                  <a:gs pos="50000">
                    <a:schemeClr val="bg1">
                      <a:alpha val="65000"/>
                    </a:schemeClr>
                  </a:gs>
                </a:gsLst>
                <a:lin ang="0" scaled="1"/>
                <a:tileRect/>
              </a:gradFill>
            </a:ln>
          </p:spPr>
          <p:style>
            <a:lnRef idx="2">
              <a:schemeClr val="accent1"/>
            </a:lnRef>
            <a:fillRef idx="0">
              <a:schemeClr val="accent1"/>
            </a:fillRef>
            <a:effectRef idx="1">
              <a:schemeClr val="accent1"/>
            </a:effectRef>
            <a:fontRef idx="minor">
              <a:schemeClr val="tx1"/>
            </a:fontRef>
          </p:style>
        </p:cxnSp>
      </p:grpSp>
      <p:grpSp>
        <p:nvGrpSpPr>
          <p:cNvPr id="30" name="组 29"/>
          <p:cNvGrpSpPr/>
          <p:nvPr/>
        </p:nvGrpSpPr>
        <p:grpSpPr>
          <a:xfrm>
            <a:off x="0" y="4702550"/>
            <a:ext cx="9144000" cy="440950"/>
            <a:chOff x="0" y="4702550"/>
            <a:chExt cx="9144000" cy="440950"/>
          </a:xfrm>
        </p:grpSpPr>
        <p:sp>
          <p:nvSpPr>
            <p:cNvPr id="31" name="矩形 30"/>
            <p:cNvSpPr/>
            <p:nvPr/>
          </p:nvSpPr>
          <p:spPr>
            <a:xfrm>
              <a:off x="0" y="4702550"/>
              <a:ext cx="9144000" cy="44095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pic>
          <p:nvPicPr>
            <p:cNvPr id="32" name="图片 31" descr="envelop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4374" y="4830289"/>
              <a:ext cx="280416" cy="204216"/>
            </a:xfrm>
            <a:prstGeom prst="rect">
              <a:avLst/>
            </a:prstGeom>
          </p:spPr>
        </p:pic>
        <p:pic>
          <p:nvPicPr>
            <p:cNvPr id="33" name="图片 32" descr="telephone-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745" y="4782577"/>
              <a:ext cx="280897" cy="280897"/>
            </a:xfrm>
            <a:prstGeom prst="rect">
              <a:avLst/>
            </a:prstGeom>
          </p:spPr>
        </p:pic>
        <p:sp>
          <p:nvSpPr>
            <p:cNvPr id="34" name="文本框 33"/>
            <p:cNvSpPr txBox="1"/>
            <p:nvPr/>
          </p:nvSpPr>
          <p:spPr>
            <a:xfrm>
              <a:off x="565226" y="4777994"/>
              <a:ext cx="1593789" cy="276999"/>
            </a:xfrm>
            <a:prstGeom prst="rect">
              <a:avLst/>
            </a:prstGeom>
            <a:noFill/>
          </p:spPr>
          <p:txBody>
            <a:bodyPr wrap="square" rtlCol="0">
              <a:spAutoFit/>
            </a:bodyPr>
            <a:lstStyle/>
            <a:p>
              <a:r>
                <a:rPr kumimoji="1" lang="en-US" altLang="zh-CN" sz="1200" dirty="0" smtClean="0">
                  <a:solidFill>
                    <a:srgbClr val="797979"/>
                  </a:solidFill>
                  <a:latin typeface="Arial"/>
                  <a:ea typeface="微软雅黑"/>
                  <a:cs typeface="Arial"/>
                </a:rPr>
                <a:t>0086-769-83034515</a:t>
              </a:r>
              <a:endParaRPr kumimoji="1" lang="zh-CN" altLang="en-US" sz="1200" dirty="0">
                <a:solidFill>
                  <a:srgbClr val="797979"/>
                </a:solidFill>
                <a:latin typeface="Arial"/>
                <a:ea typeface="微软雅黑"/>
                <a:cs typeface="Arial"/>
              </a:endParaRPr>
            </a:p>
          </p:txBody>
        </p:sp>
        <p:sp>
          <p:nvSpPr>
            <p:cNvPr id="35" name="文本框 34"/>
            <p:cNvSpPr txBox="1"/>
            <p:nvPr/>
          </p:nvSpPr>
          <p:spPr>
            <a:xfrm>
              <a:off x="2724241" y="4784526"/>
              <a:ext cx="1990732" cy="276999"/>
            </a:xfrm>
            <a:prstGeom prst="rect">
              <a:avLst/>
            </a:prstGeom>
            <a:noFill/>
          </p:spPr>
          <p:txBody>
            <a:bodyPr wrap="square" rtlCol="0">
              <a:spAutoFit/>
            </a:bodyPr>
            <a:lstStyle/>
            <a:p>
              <a:r>
                <a:rPr kumimoji="1" lang="en-US" altLang="zh-CN" sz="1200" dirty="0" err="1" smtClean="0">
                  <a:solidFill>
                    <a:srgbClr val="797979"/>
                  </a:solidFill>
                  <a:latin typeface="Arial"/>
                  <a:ea typeface="微软雅黑"/>
                  <a:cs typeface="Arial"/>
                </a:rPr>
                <a:t>Info@ever-hardware.com</a:t>
              </a:r>
              <a:endParaRPr kumimoji="1" lang="zh-CN" altLang="en-US" sz="1200" dirty="0">
                <a:solidFill>
                  <a:srgbClr val="797979"/>
                </a:solidFill>
                <a:latin typeface="Arial"/>
                <a:ea typeface="微软雅黑"/>
                <a:cs typeface="Arial"/>
              </a:endParaRPr>
            </a:p>
          </p:txBody>
        </p:sp>
        <p:sp>
          <p:nvSpPr>
            <p:cNvPr id="36" name="文本框 35"/>
            <p:cNvSpPr txBox="1"/>
            <p:nvPr/>
          </p:nvSpPr>
          <p:spPr>
            <a:xfrm>
              <a:off x="5384550" y="4780053"/>
              <a:ext cx="3524830" cy="276999"/>
            </a:xfrm>
            <a:prstGeom prst="rect">
              <a:avLst/>
            </a:prstGeom>
            <a:noFill/>
          </p:spPr>
          <p:txBody>
            <a:bodyPr wrap="square" rtlCol="0">
              <a:spAutoFit/>
            </a:bodyPr>
            <a:lstStyle/>
            <a:p>
              <a:pPr algn="r"/>
              <a:r>
                <a:rPr kumimoji="1" lang="en-US" altLang="zh-CN" sz="1200" dirty="0" smtClean="0">
                  <a:solidFill>
                    <a:srgbClr val="797979"/>
                  </a:solidFill>
                  <a:latin typeface="Arial"/>
                  <a:ea typeface="微软雅黑"/>
                  <a:cs typeface="Arial"/>
                </a:rPr>
                <a:t>Ever Hardware Industrial Limited|       </a:t>
              </a:r>
              <a:r>
                <a:rPr kumimoji="1" lang="zh-CN" altLang="en-US" sz="1200" dirty="0" smtClean="0">
                  <a:solidFill>
                    <a:srgbClr val="797979"/>
                  </a:solidFill>
                  <a:latin typeface="Arial"/>
                  <a:ea typeface="微软雅黑"/>
                  <a:cs typeface="Arial"/>
                </a:rPr>
                <a:t> </a:t>
              </a:r>
              <a:endParaRPr kumimoji="1" lang="zh-CN" altLang="en-US" sz="1200" dirty="0">
                <a:solidFill>
                  <a:srgbClr val="797979"/>
                </a:solidFill>
                <a:latin typeface="Arial"/>
                <a:ea typeface="微软雅黑"/>
                <a:cs typeface="Arial"/>
              </a:endParaRPr>
            </a:p>
          </p:txBody>
        </p:sp>
      </p:grpSp>
      <p:sp>
        <p:nvSpPr>
          <p:cNvPr id="60" name="文本框 59"/>
          <p:cNvSpPr txBox="1"/>
          <p:nvPr/>
        </p:nvSpPr>
        <p:spPr>
          <a:xfrm>
            <a:off x="990036" y="3484440"/>
            <a:ext cx="1633361" cy="284693"/>
          </a:xfrm>
          <a:prstGeom prst="rect">
            <a:avLst/>
          </a:prstGeom>
          <a:noFill/>
        </p:spPr>
        <p:txBody>
          <a:bodyPr wrap="square" rtlCol="0">
            <a:spAutoFit/>
          </a:bodyPr>
          <a:lstStyle/>
          <a:p>
            <a:pPr algn="ctr">
              <a:lnSpc>
                <a:spcPts val="1500"/>
              </a:lnSpc>
            </a:pPr>
            <a:r>
              <a:rPr kumimoji="1" lang="en-US" altLang="zh-CN" sz="1200" b="1" dirty="0" smtClean="0">
                <a:solidFill>
                  <a:schemeClr val="tx1">
                    <a:lumMod val="75000"/>
                    <a:lumOff val="25000"/>
                  </a:schemeClr>
                </a:solidFill>
              </a:rPr>
              <a:t>RESPONSE TIME</a:t>
            </a:r>
            <a:endParaRPr kumimoji="1" lang="zh-CN" altLang="en-US" sz="1200" b="1" dirty="0">
              <a:solidFill>
                <a:schemeClr val="tx1">
                  <a:lumMod val="75000"/>
                  <a:lumOff val="25000"/>
                </a:schemeClr>
              </a:solidFill>
            </a:endParaRPr>
          </a:p>
        </p:txBody>
      </p:sp>
      <p:sp>
        <p:nvSpPr>
          <p:cNvPr id="61" name="文本框 60"/>
          <p:cNvSpPr txBox="1"/>
          <p:nvPr/>
        </p:nvSpPr>
        <p:spPr>
          <a:xfrm>
            <a:off x="721872" y="3942573"/>
            <a:ext cx="2169689" cy="672620"/>
          </a:xfrm>
          <a:prstGeom prst="rect">
            <a:avLst/>
          </a:prstGeom>
          <a:noFill/>
        </p:spPr>
        <p:txBody>
          <a:bodyPr wrap="square" rtlCol="0">
            <a:spAutoFit/>
          </a:bodyPr>
          <a:lstStyle/>
          <a:p>
            <a:pPr algn="ctr">
              <a:lnSpc>
                <a:spcPct val="130000"/>
              </a:lnSpc>
            </a:pPr>
            <a:r>
              <a:rPr lang="en-US" sz="1000" dirty="0"/>
              <a:t>We will respond within 12 hours after receiving your order or email.</a:t>
            </a:r>
            <a:endParaRPr kumimoji="1" lang="en-US" altLang="zh-CN" sz="1000" dirty="0">
              <a:solidFill>
                <a:schemeClr val="tx1">
                  <a:lumMod val="75000"/>
                  <a:lumOff val="25000"/>
                </a:schemeClr>
              </a:solidFill>
              <a:latin typeface="微软雅黑" pitchFamily="34" charset="-122"/>
              <a:ea typeface="微软雅黑" pitchFamily="34" charset="-122"/>
              <a:cs typeface="Arial"/>
            </a:endParaRPr>
          </a:p>
        </p:txBody>
      </p:sp>
      <p:sp>
        <p:nvSpPr>
          <p:cNvPr id="63" name="文本框 62"/>
          <p:cNvSpPr txBox="1"/>
          <p:nvPr/>
        </p:nvSpPr>
        <p:spPr>
          <a:xfrm>
            <a:off x="3584534" y="3484440"/>
            <a:ext cx="1633361" cy="284693"/>
          </a:xfrm>
          <a:prstGeom prst="rect">
            <a:avLst/>
          </a:prstGeom>
          <a:noFill/>
        </p:spPr>
        <p:txBody>
          <a:bodyPr wrap="square" rtlCol="0">
            <a:spAutoFit/>
          </a:bodyPr>
          <a:lstStyle/>
          <a:p>
            <a:pPr algn="ctr">
              <a:lnSpc>
                <a:spcPts val="1500"/>
              </a:lnSpc>
            </a:pPr>
            <a:r>
              <a:rPr kumimoji="1" lang="en-US" altLang="zh-CN" sz="1200" b="1" dirty="0" smtClean="0">
                <a:solidFill>
                  <a:schemeClr val="tx1">
                    <a:lumMod val="75000"/>
                    <a:lumOff val="25000"/>
                  </a:schemeClr>
                </a:solidFill>
              </a:rPr>
              <a:t>CUSTOM SERVICE</a:t>
            </a:r>
            <a:endParaRPr kumimoji="1" lang="zh-CN" altLang="en-US" sz="1200" b="1" dirty="0">
              <a:solidFill>
                <a:schemeClr val="tx1">
                  <a:lumMod val="75000"/>
                  <a:lumOff val="25000"/>
                </a:schemeClr>
              </a:solidFill>
            </a:endParaRPr>
          </a:p>
        </p:txBody>
      </p:sp>
      <p:sp>
        <p:nvSpPr>
          <p:cNvPr id="64" name="文本框 63"/>
          <p:cNvSpPr txBox="1"/>
          <p:nvPr/>
        </p:nvSpPr>
        <p:spPr>
          <a:xfrm>
            <a:off x="3316370" y="3942573"/>
            <a:ext cx="2169689" cy="672620"/>
          </a:xfrm>
          <a:prstGeom prst="rect">
            <a:avLst/>
          </a:prstGeom>
          <a:noFill/>
        </p:spPr>
        <p:txBody>
          <a:bodyPr wrap="square" rtlCol="0">
            <a:spAutoFit/>
          </a:bodyPr>
          <a:lstStyle/>
          <a:p>
            <a:pPr algn="ctr">
              <a:lnSpc>
                <a:spcPct val="130000"/>
              </a:lnSpc>
            </a:pPr>
            <a:r>
              <a:rPr lang="en-US" sz="1000" dirty="0"/>
              <a:t>We offer customized services. Supports most of material, sizes and surface treatments.</a:t>
            </a:r>
            <a:endParaRPr kumimoji="1" lang="en-US" altLang="zh-CN" sz="1000" dirty="0">
              <a:solidFill>
                <a:schemeClr val="tx1">
                  <a:lumMod val="75000"/>
                  <a:lumOff val="25000"/>
                </a:schemeClr>
              </a:solidFill>
              <a:latin typeface="微软雅黑" pitchFamily="34" charset="-122"/>
              <a:ea typeface="微软雅黑" pitchFamily="34" charset="-122"/>
              <a:cs typeface="Arial"/>
            </a:endParaRPr>
          </a:p>
        </p:txBody>
      </p:sp>
      <p:sp>
        <p:nvSpPr>
          <p:cNvPr id="66" name="文本框 65"/>
          <p:cNvSpPr txBox="1"/>
          <p:nvPr/>
        </p:nvSpPr>
        <p:spPr>
          <a:xfrm>
            <a:off x="6145592" y="3484440"/>
            <a:ext cx="1633361" cy="284693"/>
          </a:xfrm>
          <a:prstGeom prst="rect">
            <a:avLst/>
          </a:prstGeom>
          <a:noFill/>
        </p:spPr>
        <p:txBody>
          <a:bodyPr wrap="square" rtlCol="0">
            <a:spAutoFit/>
          </a:bodyPr>
          <a:lstStyle/>
          <a:p>
            <a:pPr algn="ctr">
              <a:lnSpc>
                <a:spcPts val="1500"/>
              </a:lnSpc>
            </a:pPr>
            <a:r>
              <a:rPr kumimoji="1" lang="en-US" altLang="zh-CN" sz="1200" b="1" dirty="0" smtClean="0">
                <a:solidFill>
                  <a:schemeClr val="tx1">
                    <a:lumMod val="75000"/>
                    <a:lumOff val="25000"/>
                  </a:schemeClr>
                </a:solidFill>
              </a:rPr>
              <a:t>SMALL MOQ</a:t>
            </a:r>
            <a:endParaRPr kumimoji="1" lang="zh-CN" altLang="en-US" sz="1200" b="1" dirty="0">
              <a:solidFill>
                <a:schemeClr val="tx1">
                  <a:lumMod val="75000"/>
                  <a:lumOff val="25000"/>
                </a:schemeClr>
              </a:solidFill>
            </a:endParaRPr>
          </a:p>
        </p:txBody>
      </p:sp>
      <p:sp>
        <p:nvSpPr>
          <p:cNvPr id="67" name="文本框 66"/>
          <p:cNvSpPr txBox="1"/>
          <p:nvPr/>
        </p:nvSpPr>
        <p:spPr>
          <a:xfrm>
            <a:off x="5877428" y="3942573"/>
            <a:ext cx="2169689" cy="672620"/>
          </a:xfrm>
          <a:prstGeom prst="rect">
            <a:avLst/>
          </a:prstGeom>
          <a:noFill/>
        </p:spPr>
        <p:txBody>
          <a:bodyPr wrap="square" rtlCol="0">
            <a:spAutoFit/>
          </a:bodyPr>
          <a:lstStyle/>
          <a:p>
            <a:pPr algn="ctr">
              <a:lnSpc>
                <a:spcPct val="130000"/>
              </a:lnSpc>
            </a:pPr>
            <a:r>
              <a:rPr lang="en-US" sz="1000" dirty="0"/>
              <a:t>Even 10pcs of Electronics or 100pcs of Fasteners are Available.</a:t>
            </a:r>
            <a:endParaRPr kumimoji="1" lang="en-US" altLang="zh-CN" sz="1000" dirty="0">
              <a:solidFill>
                <a:schemeClr val="tx1">
                  <a:lumMod val="75000"/>
                  <a:lumOff val="25000"/>
                </a:schemeClr>
              </a:solidFill>
              <a:latin typeface="微软雅黑" pitchFamily="34" charset="-122"/>
              <a:ea typeface="微软雅黑" pitchFamily="34" charset="-122"/>
              <a:cs typeface="Arial"/>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934" y="1282614"/>
            <a:ext cx="2066901" cy="2018553"/>
          </a:xfrm>
          <a:prstGeom prst="rect">
            <a:avLst/>
          </a:prstGeom>
        </p:spPr>
      </p:pic>
      <p:pic>
        <p:nvPicPr>
          <p:cNvPr id="29" name="图片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8706" y="1283065"/>
            <a:ext cx="2018101" cy="2018101"/>
          </a:xfrm>
          <a:prstGeom prst="rect">
            <a:avLst/>
          </a:prstGeom>
        </p:spPr>
      </p:pic>
      <p:pic>
        <p:nvPicPr>
          <p:cNvPr id="37" name="图片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1221" y="1282614"/>
            <a:ext cx="2018553" cy="2018553"/>
          </a:xfrm>
          <a:prstGeom prst="rect">
            <a:avLst/>
          </a:prstGeom>
        </p:spPr>
      </p:pic>
      <p:pic>
        <p:nvPicPr>
          <p:cNvPr id="43" name="图片 4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45858" y="4830289"/>
            <a:ext cx="222974" cy="222974"/>
          </a:xfrm>
          <a:prstGeom prst="rect">
            <a:avLst/>
          </a:prstGeom>
        </p:spPr>
      </p:pic>
    </p:spTree>
    <p:extLst>
      <p:ext uri="{BB962C8B-B14F-4D97-AF65-F5344CB8AC3E}">
        <p14:creationId xmlns:p14="http://schemas.microsoft.com/office/powerpoint/2010/main" val="37741012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文本框 5"/>
          <p:cNvSpPr txBox="1"/>
          <p:nvPr/>
        </p:nvSpPr>
        <p:spPr>
          <a:xfrm>
            <a:off x="4089040" y="682806"/>
            <a:ext cx="4127698" cy="1077218"/>
          </a:xfrm>
          <a:prstGeom prst="rect">
            <a:avLst/>
          </a:prstGeom>
          <a:noFill/>
        </p:spPr>
        <p:txBody>
          <a:bodyPr wrap="square" rtlCol="0">
            <a:spAutoFit/>
          </a:bodyPr>
          <a:lstStyle/>
          <a:p>
            <a:r>
              <a:rPr kumimoji="1" lang="en-US" altLang="zh-CN" sz="3600" dirty="0" smtClean="0">
                <a:solidFill>
                  <a:srgbClr val="FA9618"/>
                </a:solidFill>
                <a:latin typeface="Impact"/>
                <a:ea typeface="微软雅黑"/>
                <a:cs typeface="Impact"/>
              </a:rPr>
              <a:t>WHO WE ARE</a:t>
            </a:r>
          </a:p>
          <a:p>
            <a:r>
              <a:rPr kumimoji="1" lang="en-US" altLang="zh-CN" sz="2800" dirty="0" smtClean="0">
                <a:solidFill>
                  <a:srgbClr val="007FFF"/>
                </a:solidFill>
                <a:latin typeface="Impact"/>
                <a:ea typeface="微软雅黑"/>
                <a:cs typeface="Impact"/>
              </a:rPr>
              <a:t>RESPONSE TIME</a:t>
            </a:r>
            <a:endParaRPr kumimoji="1" lang="zh-CN" altLang="en-US" sz="2800" dirty="0">
              <a:solidFill>
                <a:srgbClr val="007FFF"/>
              </a:solidFill>
              <a:latin typeface="Impact"/>
              <a:ea typeface="微软雅黑"/>
              <a:cs typeface="Impact"/>
            </a:endParaRPr>
          </a:p>
        </p:txBody>
      </p:sp>
      <p:sp>
        <p:nvSpPr>
          <p:cNvPr id="8" name="文本框 7"/>
          <p:cNvSpPr txBox="1"/>
          <p:nvPr/>
        </p:nvSpPr>
        <p:spPr>
          <a:xfrm>
            <a:off x="4076962" y="1760024"/>
            <a:ext cx="3909260" cy="2492990"/>
          </a:xfrm>
          <a:prstGeom prst="rect">
            <a:avLst/>
          </a:prstGeom>
          <a:noFill/>
        </p:spPr>
        <p:txBody>
          <a:bodyPr wrap="square" rtlCol="0">
            <a:spAutoFit/>
          </a:bodyPr>
          <a:lstStyle/>
          <a:p>
            <a:pPr>
              <a:lnSpc>
                <a:spcPct val="130000"/>
              </a:lnSpc>
            </a:pPr>
            <a:r>
              <a:rPr lang="en-US" altLang="zh-CN" sz="1000" dirty="0">
                <a:solidFill>
                  <a:schemeClr val="accent6">
                    <a:lumMod val="60000"/>
                    <a:lumOff val="40000"/>
                  </a:schemeClr>
                </a:solidFill>
                <a:latin typeface="微软雅黑" pitchFamily="34" charset="-122"/>
              </a:rPr>
              <a:t>We do provide 24/7 support via Live Chat and mail System.</a:t>
            </a:r>
          </a:p>
          <a:p>
            <a:pPr>
              <a:lnSpc>
                <a:spcPct val="130000"/>
              </a:lnSpc>
            </a:pPr>
            <a:r>
              <a:rPr lang="en-US" altLang="zh-CN" sz="1000" dirty="0">
                <a:solidFill>
                  <a:schemeClr val="accent6">
                    <a:lumMod val="60000"/>
                    <a:lumOff val="40000"/>
                  </a:schemeClr>
                </a:solidFill>
                <a:latin typeface="微软雅黑" pitchFamily="34" charset="-122"/>
              </a:rPr>
              <a:t>You can submit an order at any time, however, we advise an email or phone call first to have the opportunity to confirm the details.</a:t>
            </a:r>
          </a:p>
          <a:p>
            <a:pPr>
              <a:lnSpc>
                <a:spcPct val="130000"/>
              </a:lnSpc>
            </a:pPr>
            <a:r>
              <a:rPr lang="en-US" altLang="zh-CN" sz="1000" dirty="0">
                <a:solidFill>
                  <a:schemeClr val="accent6">
                    <a:lumMod val="60000"/>
                    <a:lumOff val="40000"/>
                  </a:schemeClr>
                </a:solidFill>
                <a:latin typeface="微软雅黑" pitchFamily="34" charset="-122"/>
              </a:rPr>
              <a:t>Our team offers the ability to respond and manage your email or order in a few hours. In order for us to provide you with fast assistance, please fill in your name and address when sending an email. You can expect a reply within 2 hours. </a:t>
            </a:r>
          </a:p>
          <a:p>
            <a:pPr>
              <a:lnSpc>
                <a:spcPct val="130000"/>
              </a:lnSpc>
            </a:pPr>
            <a:r>
              <a:rPr lang="en-US" altLang="zh-CN" sz="1000" dirty="0">
                <a:solidFill>
                  <a:schemeClr val="accent6">
                    <a:lumMod val="60000"/>
                    <a:lumOff val="40000"/>
                  </a:schemeClr>
                </a:solidFill>
                <a:latin typeface="微软雅黑" pitchFamily="34" charset="-122"/>
              </a:rPr>
              <a:t>Usually, our response time is much quicker than this, however, some custom specialty parts may require more time to be processed depending on the case and details.</a:t>
            </a:r>
            <a:endParaRPr lang="zh-CN" altLang="zh-CN" sz="800" dirty="0">
              <a:solidFill>
                <a:schemeClr val="accent6">
                  <a:lumMod val="60000"/>
                  <a:lumOff val="40000"/>
                </a:schemeClr>
              </a:solidFill>
              <a:latin typeface="微软雅黑" pitchFamily="34" charset="-122"/>
              <a:ea typeface="微软雅黑" pitchFamily="34"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280" y="1221415"/>
            <a:ext cx="2618316" cy="2557069"/>
          </a:xfrm>
          <a:prstGeom prst="rect">
            <a:avLst/>
          </a:prstGeom>
        </p:spPr>
      </p:pic>
    </p:spTree>
    <p:extLst>
      <p:ext uri="{BB962C8B-B14F-4D97-AF65-F5344CB8AC3E}">
        <p14:creationId xmlns:p14="http://schemas.microsoft.com/office/powerpoint/2010/main" val="17857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椭圆 2"/>
          <p:cNvSpPr/>
          <p:nvPr/>
        </p:nvSpPr>
        <p:spPr>
          <a:xfrm>
            <a:off x="1067203" y="793682"/>
            <a:ext cx="1093633" cy="1093633"/>
          </a:xfrm>
          <a:prstGeom prst="ellipse">
            <a:avLst/>
          </a:prstGeom>
          <a:solidFill>
            <a:srgbClr val="797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 name="椭圆 3"/>
          <p:cNvSpPr/>
          <p:nvPr/>
        </p:nvSpPr>
        <p:spPr>
          <a:xfrm>
            <a:off x="2160836" y="-711832"/>
            <a:ext cx="1093633" cy="1093633"/>
          </a:xfrm>
          <a:prstGeom prst="ellipse">
            <a:avLst/>
          </a:prstGeom>
          <a:solidFill>
            <a:srgbClr val="797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5" name="椭圆 4"/>
          <p:cNvSpPr/>
          <p:nvPr/>
        </p:nvSpPr>
        <p:spPr>
          <a:xfrm>
            <a:off x="2313236" y="2932302"/>
            <a:ext cx="1093633" cy="1093633"/>
          </a:xfrm>
          <a:prstGeom prst="ellipse">
            <a:avLst/>
          </a:prstGeom>
          <a:solidFill>
            <a:srgbClr val="797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 name="椭圆 5"/>
          <p:cNvSpPr/>
          <p:nvPr/>
        </p:nvSpPr>
        <p:spPr>
          <a:xfrm>
            <a:off x="875628" y="4358914"/>
            <a:ext cx="1093633" cy="1093633"/>
          </a:xfrm>
          <a:prstGeom prst="ellipse">
            <a:avLst/>
          </a:prstGeom>
          <a:solidFill>
            <a:srgbClr val="797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7" name="椭圆 6"/>
          <p:cNvSpPr/>
          <p:nvPr/>
        </p:nvSpPr>
        <p:spPr>
          <a:xfrm>
            <a:off x="837688" y="1402171"/>
            <a:ext cx="485144" cy="485144"/>
          </a:xfrm>
          <a:prstGeom prst="ellipse">
            <a:avLst/>
          </a:prstGeom>
          <a:solidFill>
            <a:srgbClr val="FA96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8" name="椭圆 7"/>
          <p:cNvSpPr/>
          <p:nvPr/>
        </p:nvSpPr>
        <p:spPr>
          <a:xfrm>
            <a:off x="1984572" y="3386462"/>
            <a:ext cx="604344" cy="604344"/>
          </a:xfrm>
          <a:prstGeom prst="ellipse">
            <a:avLst/>
          </a:prstGeom>
          <a:solidFill>
            <a:srgbClr val="FA96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9" name="椭圆 8"/>
          <p:cNvSpPr/>
          <p:nvPr/>
        </p:nvSpPr>
        <p:spPr>
          <a:xfrm>
            <a:off x="2745343" y="511736"/>
            <a:ext cx="259870" cy="259870"/>
          </a:xfrm>
          <a:prstGeom prst="ellipse">
            <a:avLst/>
          </a:prstGeom>
          <a:solidFill>
            <a:srgbClr val="FA96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0" name="椭圆 9"/>
          <p:cNvSpPr/>
          <p:nvPr/>
        </p:nvSpPr>
        <p:spPr>
          <a:xfrm>
            <a:off x="724542" y="4056742"/>
            <a:ext cx="302172" cy="302172"/>
          </a:xfrm>
          <a:prstGeom prst="ellipse">
            <a:avLst/>
          </a:prstGeom>
          <a:solidFill>
            <a:srgbClr val="FA96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1" name="椭圆 10"/>
          <p:cNvSpPr/>
          <p:nvPr/>
        </p:nvSpPr>
        <p:spPr>
          <a:xfrm>
            <a:off x="1954050" y="884732"/>
            <a:ext cx="661357" cy="661357"/>
          </a:xfrm>
          <a:prstGeom prst="ellipse">
            <a:avLst/>
          </a:prstGeom>
          <a:solidFill>
            <a:srgbClr val="F9B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2" name="椭圆 11"/>
          <p:cNvSpPr/>
          <p:nvPr/>
        </p:nvSpPr>
        <p:spPr>
          <a:xfrm>
            <a:off x="1013308" y="511085"/>
            <a:ext cx="680107" cy="680107"/>
          </a:xfrm>
          <a:prstGeom prst="ellipse">
            <a:avLst/>
          </a:prstGeom>
          <a:solidFill>
            <a:srgbClr val="FA96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 name="椭圆 12"/>
          <p:cNvSpPr/>
          <p:nvPr/>
        </p:nvSpPr>
        <p:spPr>
          <a:xfrm>
            <a:off x="1693415" y="132063"/>
            <a:ext cx="379022" cy="379022"/>
          </a:xfrm>
          <a:prstGeom prst="ellipse">
            <a:avLst/>
          </a:prstGeom>
          <a:solidFill>
            <a:srgbClr val="F9B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4" name="椭圆 13"/>
          <p:cNvSpPr/>
          <p:nvPr/>
        </p:nvSpPr>
        <p:spPr>
          <a:xfrm>
            <a:off x="2703041" y="3876163"/>
            <a:ext cx="482751" cy="482751"/>
          </a:xfrm>
          <a:prstGeom prst="ellipse">
            <a:avLst/>
          </a:prstGeom>
          <a:solidFill>
            <a:srgbClr val="FA96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5" name="椭圆 14"/>
          <p:cNvSpPr/>
          <p:nvPr/>
        </p:nvSpPr>
        <p:spPr>
          <a:xfrm>
            <a:off x="3254469" y="3117335"/>
            <a:ext cx="379022" cy="379022"/>
          </a:xfrm>
          <a:prstGeom prst="ellipse">
            <a:avLst/>
          </a:prstGeom>
          <a:solidFill>
            <a:srgbClr val="F9B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6" name="椭圆 15"/>
          <p:cNvSpPr/>
          <p:nvPr/>
        </p:nvSpPr>
        <p:spPr>
          <a:xfrm>
            <a:off x="2035326" y="4953989"/>
            <a:ext cx="379022" cy="379022"/>
          </a:xfrm>
          <a:prstGeom prst="ellipse">
            <a:avLst/>
          </a:prstGeom>
          <a:solidFill>
            <a:srgbClr val="F9B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7" name="文本框 16"/>
          <p:cNvSpPr txBox="1"/>
          <p:nvPr/>
        </p:nvSpPr>
        <p:spPr>
          <a:xfrm>
            <a:off x="4427576" y="440765"/>
            <a:ext cx="4127698" cy="1077218"/>
          </a:xfrm>
          <a:prstGeom prst="rect">
            <a:avLst/>
          </a:prstGeom>
          <a:noFill/>
        </p:spPr>
        <p:txBody>
          <a:bodyPr wrap="square" rtlCol="0">
            <a:spAutoFit/>
          </a:bodyPr>
          <a:lstStyle/>
          <a:p>
            <a:pPr lvl="0" algn="r"/>
            <a:r>
              <a:rPr kumimoji="1" lang="en-US" altLang="zh-CN" sz="3600" dirty="0" smtClean="0">
                <a:solidFill>
                  <a:srgbClr val="F9B616"/>
                </a:solidFill>
                <a:latin typeface="Impact"/>
                <a:ea typeface="微软雅黑"/>
                <a:cs typeface="Impact"/>
              </a:rPr>
              <a:t>WHO WE ARE</a:t>
            </a:r>
            <a:endParaRPr kumimoji="1" lang="en-US" altLang="zh-CN" sz="3600" dirty="0">
              <a:solidFill>
                <a:srgbClr val="F9B616"/>
              </a:solidFill>
              <a:latin typeface="Impact"/>
              <a:ea typeface="微软雅黑"/>
              <a:cs typeface="Impact"/>
            </a:endParaRPr>
          </a:p>
          <a:p>
            <a:pPr lvl="0" algn="r"/>
            <a:r>
              <a:rPr kumimoji="1" lang="en-US" altLang="zh-CN" sz="2800" dirty="0" smtClean="0">
                <a:solidFill>
                  <a:srgbClr val="007FFF"/>
                </a:solidFill>
                <a:latin typeface="Impact"/>
                <a:ea typeface="微软雅黑"/>
                <a:cs typeface="Impact"/>
              </a:rPr>
              <a:t>CUSTOM SERVICE</a:t>
            </a:r>
            <a:endParaRPr kumimoji="1" lang="zh-CN" altLang="en-US" sz="2800" dirty="0">
              <a:solidFill>
                <a:srgbClr val="007FFF"/>
              </a:solidFill>
              <a:latin typeface="Impact"/>
              <a:ea typeface="微软雅黑"/>
              <a:cs typeface="Impact"/>
            </a:endParaRPr>
          </a:p>
        </p:txBody>
      </p:sp>
      <p:sp>
        <p:nvSpPr>
          <p:cNvPr id="18" name="文本框 17"/>
          <p:cNvSpPr txBox="1"/>
          <p:nvPr/>
        </p:nvSpPr>
        <p:spPr>
          <a:xfrm>
            <a:off x="4319677" y="1929337"/>
            <a:ext cx="4235597" cy="1673279"/>
          </a:xfrm>
          <a:prstGeom prst="rect">
            <a:avLst/>
          </a:prstGeom>
          <a:noFill/>
        </p:spPr>
        <p:txBody>
          <a:bodyPr wrap="square" rtlCol="0">
            <a:spAutoFit/>
          </a:bodyPr>
          <a:lstStyle/>
          <a:p>
            <a:pPr algn="r">
              <a:lnSpc>
                <a:spcPct val="130000"/>
              </a:lnSpc>
            </a:pPr>
            <a:r>
              <a:rPr lang="en-US" altLang="zh-CN" sz="1000" dirty="0">
                <a:solidFill>
                  <a:schemeClr val="bg2">
                    <a:lumMod val="75000"/>
                  </a:schemeClr>
                </a:solidFill>
                <a:latin typeface="微软雅黑" pitchFamily="34" charset="-122"/>
              </a:rPr>
              <a:t>We have a strict quality control system and can provide more innovative products and services. No matter what kind of material/hardness/surface finish/tolerance</a:t>
            </a:r>
            <a:r>
              <a:rPr lang="en-US" altLang="zh-CN" sz="1000" dirty="0" smtClean="0">
                <a:solidFill>
                  <a:schemeClr val="bg2">
                    <a:lumMod val="75000"/>
                  </a:schemeClr>
                </a:solidFill>
                <a:latin typeface="微软雅黑" pitchFamily="34" charset="-122"/>
              </a:rPr>
              <a:t>. Our </a:t>
            </a:r>
            <a:r>
              <a:rPr lang="en-US" altLang="zh-CN" sz="1000" dirty="0">
                <a:solidFill>
                  <a:schemeClr val="bg2">
                    <a:lumMod val="75000"/>
                  </a:schemeClr>
                </a:solidFill>
                <a:latin typeface="微软雅黑" pitchFamily="34" charset="-122"/>
              </a:rPr>
              <a:t>company has five years of experience in foreign trade, we can better understand your requirements and provide better flow experience. If you have an express account or not, whether shipping by air or by sea.</a:t>
            </a:r>
          </a:p>
          <a:p>
            <a:pPr algn="r">
              <a:lnSpc>
                <a:spcPct val="130000"/>
              </a:lnSpc>
            </a:pPr>
            <a:r>
              <a:rPr lang="en-US" altLang="zh-CN" sz="1000" dirty="0">
                <a:solidFill>
                  <a:schemeClr val="bg2">
                    <a:lumMod val="75000"/>
                  </a:schemeClr>
                </a:solidFill>
                <a:latin typeface="微软雅黑" pitchFamily="34" charset="-122"/>
              </a:rPr>
              <a:t>We are waiting here, tell us your design or send your drawing/samples.</a:t>
            </a:r>
            <a:r>
              <a:rPr kumimoji="1" lang="en-US" altLang="zh-CN" sz="1000" dirty="0" smtClean="0">
                <a:solidFill>
                  <a:schemeClr val="bg2">
                    <a:lumMod val="75000"/>
                  </a:schemeClr>
                </a:solidFill>
                <a:latin typeface="微软雅黑" pitchFamily="34" charset="-122"/>
                <a:ea typeface="微软雅黑" pitchFamily="34" charset="-122"/>
                <a:cs typeface="Arial"/>
              </a:rPr>
              <a:t>.</a:t>
            </a:r>
            <a:endParaRPr kumimoji="1" lang="en-US" altLang="zh-CN" sz="1000" dirty="0">
              <a:solidFill>
                <a:schemeClr val="bg2">
                  <a:lumMod val="75000"/>
                </a:schemeClr>
              </a:solidFill>
              <a:latin typeface="微软雅黑" pitchFamily="34" charset="-122"/>
              <a:ea typeface="微软雅黑" pitchFamily="34" charset="-122"/>
              <a:cs typeface="Arial"/>
            </a:endParaRPr>
          </a:p>
        </p:txBody>
      </p:sp>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951" y="1323526"/>
            <a:ext cx="2195517" cy="2195517"/>
          </a:xfrm>
          <a:prstGeom prst="rect">
            <a:avLst/>
          </a:prstGeom>
        </p:spPr>
      </p:pic>
    </p:spTree>
    <p:extLst>
      <p:ext uri="{BB962C8B-B14F-4D97-AF65-F5344CB8AC3E}">
        <p14:creationId xmlns:p14="http://schemas.microsoft.com/office/powerpoint/2010/main" val="417258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椭圆 12"/>
          <p:cNvSpPr/>
          <p:nvPr/>
        </p:nvSpPr>
        <p:spPr>
          <a:xfrm>
            <a:off x="1120123" y="1111153"/>
            <a:ext cx="2548943" cy="2548943"/>
          </a:xfrm>
          <a:prstGeom prst="ellipse">
            <a:avLst/>
          </a:prstGeom>
          <a:solidFill>
            <a:srgbClr val="F9B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4" name="椭圆 13"/>
          <p:cNvSpPr/>
          <p:nvPr/>
        </p:nvSpPr>
        <p:spPr>
          <a:xfrm>
            <a:off x="1199492" y="1195924"/>
            <a:ext cx="2390204" cy="2390202"/>
          </a:xfrm>
          <a:prstGeom prst="ellipse">
            <a:avLst/>
          </a:prstGeom>
          <a:solidFill>
            <a:srgbClr val="FA961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9" name="文本框 8"/>
          <p:cNvSpPr txBox="1"/>
          <p:nvPr/>
        </p:nvSpPr>
        <p:spPr>
          <a:xfrm>
            <a:off x="4136382" y="186340"/>
            <a:ext cx="4127698" cy="1077218"/>
          </a:xfrm>
          <a:prstGeom prst="rect">
            <a:avLst/>
          </a:prstGeom>
          <a:noFill/>
        </p:spPr>
        <p:txBody>
          <a:bodyPr wrap="square" rtlCol="0">
            <a:spAutoFit/>
          </a:bodyPr>
          <a:lstStyle/>
          <a:p>
            <a:r>
              <a:rPr kumimoji="1" lang="en-US" altLang="zh-CN" sz="3600" dirty="0" smtClean="0">
                <a:solidFill>
                  <a:srgbClr val="F9B616"/>
                </a:solidFill>
                <a:latin typeface="Impact"/>
                <a:ea typeface="微软雅黑"/>
                <a:cs typeface="Impact"/>
              </a:rPr>
              <a:t>WHO WE ARE</a:t>
            </a:r>
            <a:endParaRPr kumimoji="1" lang="en-US" altLang="zh-CN" sz="3600" dirty="0">
              <a:solidFill>
                <a:srgbClr val="F9B616"/>
              </a:solidFill>
              <a:latin typeface="Impact"/>
              <a:ea typeface="微软雅黑"/>
              <a:cs typeface="Impact"/>
            </a:endParaRPr>
          </a:p>
          <a:p>
            <a:r>
              <a:rPr kumimoji="1" lang="en-US" altLang="zh-CN" sz="2800" dirty="0" smtClean="0">
                <a:solidFill>
                  <a:srgbClr val="007FFF"/>
                </a:solidFill>
                <a:latin typeface="Impact"/>
                <a:ea typeface="微软雅黑"/>
                <a:cs typeface="Impact"/>
              </a:rPr>
              <a:t>SMALL MOQ</a:t>
            </a:r>
            <a:endParaRPr kumimoji="1" lang="zh-CN" altLang="en-US" sz="2800" dirty="0">
              <a:solidFill>
                <a:srgbClr val="007FFF"/>
              </a:solidFill>
              <a:latin typeface="Impact"/>
              <a:ea typeface="微软雅黑"/>
              <a:cs typeface="Impact"/>
            </a:endParaRPr>
          </a:p>
        </p:txBody>
      </p:sp>
      <p:sp>
        <p:nvSpPr>
          <p:cNvPr id="10" name="文本框 9"/>
          <p:cNvSpPr txBox="1"/>
          <p:nvPr/>
        </p:nvSpPr>
        <p:spPr>
          <a:xfrm>
            <a:off x="4136382" y="1312683"/>
            <a:ext cx="3909260" cy="3473771"/>
          </a:xfrm>
          <a:prstGeom prst="rect">
            <a:avLst/>
          </a:prstGeom>
          <a:noFill/>
        </p:spPr>
        <p:txBody>
          <a:bodyPr wrap="square" rtlCol="0">
            <a:spAutoFit/>
          </a:bodyPr>
          <a:lstStyle/>
          <a:p>
            <a:pPr lvl="0">
              <a:lnSpc>
                <a:spcPct val="130000"/>
              </a:lnSpc>
            </a:pPr>
            <a:r>
              <a:rPr lang="en-US" altLang="zh-CN" sz="1000" dirty="0">
                <a:solidFill>
                  <a:srgbClr val="92D050"/>
                </a:solidFill>
                <a:latin typeface="微软雅黑" pitchFamily="34" charset="-122"/>
              </a:rPr>
              <a:t>Ever Hardware offers industry leading MOQs for custom hardware. We’re committed to providing exceptional hardware which meet the high standards of our customers, regardless of quantity.</a:t>
            </a:r>
          </a:p>
          <a:p>
            <a:pPr lvl="0">
              <a:lnSpc>
                <a:spcPct val="130000"/>
              </a:lnSpc>
            </a:pPr>
            <a:r>
              <a:rPr lang="en-US" altLang="zh-CN" sz="1000" dirty="0">
                <a:solidFill>
                  <a:srgbClr val="92D050"/>
                </a:solidFill>
                <a:latin typeface="微软雅黑" pitchFamily="34" charset="-122"/>
              </a:rPr>
              <a:t>The manufacturer is always to blame for high Minimum order quantity requirements. Because they must buy materials and parts from subcontractors, on an order to order basis. As well as what kind of machine they have. This in turn requires that the factory can satisfy the MOQ of the subcontractor.</a:t>
            </a:r>
          </a:p>
          <a:p>
            <a:pPr lvl="0">
              <a:lnSpc>
                <a:spcPct val="130000"/>
              </a:lnSpc>
            </a:pPr>
            <a:r>
              <a:rPr lang="en-US" altLang="zh-CN" sz="1000" dirty="0">
                <a:solidFill>
                  <a:srgbClr val="92D050"/>
                </a:solidFill>
                <a:latin typeface="微软雅黑" pitchFamily="34" charset="-122"/>
              </a:rPr>
              <a:t>This also explains why different items, and different materials (or even sizes of the same material) has different MOQs.</a:t>
            </a:r>
          </a:p>
          <a:p>
            <a:pPr lvl="0">
              <a:lnSpc>
                <a:spcPct val="130000"/>
              </a:lnSpc>
            </a:pPr>
            <a:r>
              <a:rPr lang="en-US" altLang="zh-CN" sz="1000" dirty="0">
                <a:solidFill>
                  <a:srgbClr val="92D050"/>
                </a:solidFill>
                <a:latin typeface="微软雅黑" pitchFamily="34" charset="-122"/>
              </a:rPr>
              <a:t>With some effort, it is possible to work out how the MOQ can be lowered, by identifying which materials and components the supplier keeps in stock, or can buy in lower minimum order volumes. At the same time, we have a lot of machines provide us a large range of production ability.</a:t>
            </a:r>
            <a:endParaRPr lang="zh-CN" altLang="zh-CN" sz="1000" dirty="0">
              <a:solidFill>
                <a:srgbClr val="92D050"/>
              </a:solidFill>
              <a:latin typeface="微软雅黑" pitchFamily="34" charset="-122"/>
              <a:ea typeface="微软雅黑" pitchFamily="34"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49" y="1263558"/>
            <a:ext cx="2593421" cy="2593421"/>
          </a:xfrm>
          <a:prstGeom prst="rect">
            <a:avLst/>
          </a:prstGeom>
        </p:spPr>
      </p:pic>
    </p:spTree>
    <p:extLst>
      <p:ext uri="{BB962C8B-B14F-4D97-AF65-F5344CB8AC3E}">
        <p14:creationId xmlns:p14="http://schemas.microsoft.com/office/powerpoint/2010/main" val="19439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0" y="3112997"/>
            <a:ext cx="1534657" cy="1569727"/>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5" name="矩形 4"/>
          <p:cNvSpPr/>
          <p:nvPr/>
        </p:nvSpPr>
        <p:spPr>
          <a:xfrm>
            <a:off x="1534657" y="3112997"/>
            <a:ext cx="7609343" cy="1569727"/>
          </a:xfrm>
          <a:prstGeom prst="rect">
            <a:avLst/>
          </a:prstGeom>
          <a:solidFill>
            <a:srgbClr val="F9B6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a:ea typeface="宋体"/>
            </a:endParaRPr>
          </a:p>
        </p:txBody>
      </p:sp>
      <p:sp>
        <p:nvSpPr>
          <p:cNvPr id="6" name="文本框 5"/>
          <p:cNvSpPr txBox="1"/>
          <p:nvPr/>
        </p:nvSpPr>
        <p:spPr>
          <a:xfrm>
            <a:off x="1786573" y="3385468"/>
            <a:ext cx="7105510" cy="1015663"/>
          </a:xfrm>
          <a:prstGeom prst="rect">
            <a:avLst/>
          </a:prstGeom>
          <a:noFill/>
        </p:spPr>
        <p:txBody>
          <a:bodyPr wrap="square" rtlCol="0">
            <a:spAutoFit/>
          </a:bodyPr>
          <a:lstStyle/>
          <a:p>
            <a:r>
              <a:rPr kumimoji="1" lang="en-US" altLang="zh-CN" sz="6000" dirty="0" smtClean="0">
                <a:solidFill>
                  <a:prstClr val="black">
                    <a:lumMod val="85000"/>
                    <a:lumOff val="15000"/>
                  </a:prstClr>
                </a:solidFill>
                <a:latin typeface="Impact"/>
                <a:ea typeface="微软雅黑"/>
                <a:cs typeface="Impact"/>
              </a:rPr>
              <a:t>WHAT</a:t>
            </a:r>
            <a:r>
              <a:rPr kumimoji="1" lang="zh-CN" altLang="en-US" sz="6000" dirty="0" smtClean="0">
                <a:solidFill>
                  <a:prstClr val="black">
                    <a:lumMod val="85000"/>
                    <a:lumOff val="15000"/>
                  </a:prstClr>
                </a:solidFill>
                <a:latin typeface="Impact"/>
                <a:ea typeface="微软雅黑"/>
                <a:cs typeface="Impact"/>
              </a:rPr>
              <a:t> </a:t>
            </a:r>
            <a:r>
              <a:rPr kumimoji="1" lang="en-US" altLang="zh-CN" sz="6000" dirty="0" smtClean="0">
                <a:solidFill>
                  <a:prstClr val="black">
                    <a:lumMod val="85000"/>
                    <a:lumOff val="15000"/>
                  </a:prstClr>
                </a:solidFill>
                <a:latin typeface="Impact"/>
                <a:ea typeface="微软雅黑"/>
                <a:cs typeface="Impact"/>
              </a:rPr>
              <a:t>WE</a:t>
            </a:r>
            <a:r>
              <a:rPr kumimoji="1" lang="zh-CN" altLang="en-US" sz="6000" dirty="0" smtClean="0">
                <a:solidFill>
                  <a:prstClr val="black">
                    <a:lumMod val="85000"/>
                    <a:lumOff val="15000"/>
                  </a:prstClr>
                </a:solidFill>
                <a:latin typeface="Impact"/>
                <a:ea typeface="微软雅黑"/>
                <a:cs typeface="Impact"/>
              </a:rPr>
              <a:t> </a:t>
            </a:r>
            <a:r>
              <a:rPr kumimoji="1" lang="en-US" altLang="zh-CN" sz="6000" dirty="0" smtClean="0">
                <a:solidFill>
                  <a:prstClr val="black">
                    <a:lumMod val="85000"/>
                    <a:lumOff val="15000"/>
                  </a:prstClr>
                </a:solidFill>
                <a:latin typeface="Impact"/>
                <a:ea typeface="微软雅黑"/>
                <a:cs typeface="Impact"/>
              </a:rPr>
              <a:t>DO</a:t>
            </a:r>
            <a:endParaRPr kumimoji="1" lang="zh-CN" altLang="en-US" sz="6000" dirty="0">
              <a:solidFill>
                <a:prstClr val="black">
                  <a:lumMod val="85000"/>
                  <a:lumOff val="15000"/>
                </a:prstClr>
              </a:solidFill>
              <a:latin typeface="Impact"/>
              <a:ea typeface="微软雅黑"/>
              <a:cs typeface="Impact"/>
            </a:endParaRPr>
          </a:p>
        </p:txBody>
      </p:sp>
      <p:sp>
        <p:nvSpPr>
          <p:cNvPr id="13" name="椭圆 12"/>
          <p:cNvSpPr/>
          <p:nvPr/>
        </p:nvSpPr>
        <p:spPr>
          <a:xfrm>
            <a:off x="154198" y="3289049"/>
            <a:ext cx="1208502" cy="1208502"/>
          </a:xfrm>
          <a:prstGeom prst="ellipse">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7200" dirty="0">
                <a:solidFill>
                  <a:srgbClr val="A6A6A6"/>
                </a:solidFill>
                <a:latin typeface="Impact"/>
                <a:ea typeface="宋体"/>
                <a:cs typeface="Impact"/>
              </a:rPr>
              <a:t>2</a:t>
            </a:r>
            <a:endParaRPr kumimoji="1" lang="zh-CN" altLang="en-US" sz="7200" dirty="0">
              <a:solidFill>
                <a:srgbClr val="A6A6A6"/>
              </a:solidFill>
              <a:latin typeface="Impact"/>
              <a:ea typeface="宋体"/>
              <a:cs typeface="Impact"/>
            </a:endParaRPr>
          </a:p>
        </p:txBody>
      </p:sp>
    </p:spTree>
    <p:extLst>
      <p:ext uri="{BB962C8B-B14F-4D97-AF65-F5344CB8AC3E}">
        <p14:creationId xmlns:p14="http://schemas.microsoft.com/office/powerpoint/2010/main" val="11214657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奥斯汀">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2621</TotalTime>
  <Words>1519</Words>
  <Application>Microsoft Office PowerPoint</Application>
  <PresentationFormat>全屏显示(16:9)</PresentationFormat>
  <Paragraphs>174</Paragraphs>
  <Slides>21</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21</vt:i4>
      </vt:variant>
    </vt:vector>
  </HeadingPairs>
  <TitlesOfParts>
    <vt:vector size="30" baseType="lpstr">
      <vt:lpstr>HelveticaNeueLT Pro 67 MdCn</vt:lpstr>
      <vt:lpstr>宋体</vt:lpstr>
      <vt:lpstr>微软雅黑</vt:lpstr>
      <vt:lpstr>Arial</vt:lpstr>
      <vt:lpstr>Calibri</vt:lpstr>
      <vt:lpstr>Century Gothic</vt:lpstr>
      <vt:lpstr>Impact</vt:lpstr>
      <vt:lpstr>Segoe UI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Office PLUS</dc:creator>
  <cp:keywords/>
  <dc:description/>
  <cp:lastModifiedBy>Ric Sun</cp:lastModifiedBy>
  <cp:revision>188</cp:revision>
  <dcterms:created xsi:type="dcterms:W3CDTF">2010-04-12T23:12:02Z</dcterms:created>
  <dcterms:modified xsi:type="dcterms:W3CDTF">2017-11-04T07:40:41Z</dcterms:modified>
  <cp:category/>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